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handoutMasterIdLst>
    <p:handoutMasterId r:id="rId31"/>
  </p:handoutMasterIdLst>
  <p:sldIdLst>
    <p:sldId id="256" r:id="rId2"/>
    <p:sldId id="257" r:id="rId3"/>
    <p:sldId id="307" r:id="rId4"/>
    <p:sldId id="308" r:id="rId5"/>
    <p:sldId id="309" r:id="rId6"/>
    <p:sldId id="310" r:id="rId7"/>
    <p:sldId id="311" r:id="rId8"/>
    <p:sldId id="284" r:id="rId9"/>
    <p:sldId id="285" r:id="rId10"/>
    <p:sldId id="286" r:id="rId11"/>
    <p:sldId id="287" r:id="rId12"/>
    <p:sldId id="261" r:id="rId13"/>
    <p:sldId id="279" r:id="rId14"/>
    <p:sldId id="278" r:id="rId15"/>
    <p:sldId id="288" r:id="rId16"/>
    <p:sldId id="289" r:id="rId17"/>
    <p:sldId id="282" r:id="rId18"/>
    <p:sldId id="290" r:id="rId19"/>
    <p:sldId id="296" r:id="rId20"/>
    <p:sldId id="297" r:id="rId21"/>
    <p:sldId id="298" r:id="rId22"/>
    <p:sldId id="305" r:id="rId23"/>
    <p:sldId id="304" r:id="rId24"/>
    <p:sldId id="295" r:id="rId25"/>
    <p:sldId id="299" r:id="rId26"/>
    <p:sldId id="302" r:id="rId27"/>
    <p:sldId id="303" r:id="rId28"/>
    <p:sldId id="306" r:id="rId2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1771" autoAdjust="0"/>
  </p:normalViewPr>
  <p:slideViewPr>
    <p:cSldViewPr snapToGrid="0" snapToObjects="1">
      <p:cViewPr varScale="1">
        <p:scale>
          <a:sx n="86" d="100"/>
          <a:sy n="86" d="100"/>
        </p:scale>
        <p:origin x="-1752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notesMaster" Target="notesMasters/notesMaster1.xml"/><Relationship Id="rId31" Type="http://schemas.openxmlformats.org/officeDocument/2006/relationships/handoutMaster" Target="handoutMasters/handoutMaster1.xml"/><Relationship Id="rId32" Type="http://schemas.openxmlformats.org/officeDocument/2006/relationships/printerSettings" Target="printerSettings/printerSettings1.bin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10CBA54-98E7-CB45-BBEB-DE501928F83D}" type="doc">
      <dgm:prSet loTypeId="urn:microsoft.com/office/officeart/2005/8/layout/cycle3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73781C6-89FE-A445-8C6D-B4720789D63E}">
      <dgm:prSet phldrT="[Text]"/>
      <dgm:spPr/>
      <dgm:t>
        <a:bodyPr/>
        <a:lstStyle/>
        <a:p>
          <a:r>
            <a:rPr lang="en-US" dirty="0" smtClean="0"/>
            <a:t>Reason With Pellet</a:t>
          </a:r>
          <a:endParaRPr lang="en-US" dirty="0"/>
        </a:p>
      </dgm:t>
    </dgm:pt>
    <dgm:pt modelId="{A14C455F-4842-D04F-BBCF-D28F68F34FF3}" type="parTrans" cxnId="{1DFF2C8D-2B23-B547-B78F-5E7032BFCC61}">
      <dgm:prSet/>
      <dgm:spPr/>
      <dgm:t>
        <a:bodyPr/>
        <a:lstStyle/>
        <a:p>
          <a:endParaRPr lang="en-US"/>
        </a:p>
      </dgm:t>
    </dgm:pt>
    <dgm:pt modelId="{50507407-D70C-9B4B-BF04-2D1193BE36A1}" type="sibTrans" cxnId="{1DFF2C8D-2B23-B547-B78F-5E7032BFCC61}">
      <dgm:prSet/>
      <dgm:spPr/>
      <dgm:t>
        <a:bodyPr/>
        <a:lstStyle/>
        <a:p>
          <a:endParaRPr lang="en-US"/>
        </a:p>
      </dgm:t>
    </dgm:pt>
    <dgm:pt modelId="{866C7AB1-8AFC-F640-9670-605D4DA1F427}">
      <dgm:prSet phldrT="[Text]"/>
      <dgm:spPr/>
      <dgm:t>
        <a:bodyPr/>
        <a:lstStyle/>
        <a:p>
          <a:r>
            <a:rPr lang="en-US" dirty="0" smtClean="0"/>
            <a:t>Execute SADI service</a:t>
          </a:r>
          <a:endParaRPr lang="en-US" dirty="0"/>
        </a:p>
      </dgm:t>
    </dgm:pt>
    <dgm:pt modelId="{AD1D8A94-CD6D-B940-A1D6-F9CBD4BC63D1}" type="parTrans" cxnId="{C7924D2F-DEBF-5449-A172-F083B77BBFCE}">
      <dgm:prSet/>
      <dgm:spPr/>
      <dgm:t>
        <a:bodyPr/>
        <a:lstStyle/>
        <a:p>
          <a:endParaRPr lang="en-US"/>
        </a:p>
      </dgm:t>
    </dgm:pt>
    <dgm:pt modelId="{B8DCEC76-848E-364A-81D4-B9BB28868004}" type="sibTrans" cxnId="{C7924D2F-DEBF-5449-A172-F083B77BBFCE}">
      <dgm:prSet/>
      <dgm:spPr/>
      <dgm:t>
        <a:bodyPr/>
        <a:lstStyle/>
        <a:p>
          <a:endParaRPr lang="en-US"/>
        </a:p>
      </dgm:t>
    </dgm:pt>
    <dgm:pt modelId="{5DE17C6C-8653-464B-B4D4-FE9DFB94FE4B}">
      <dgm:prSet phldrT="[Text]"/>
      <dgm:spPr/>
      <dgm:t>
        <a:bodyPr/>
        <a:lstStyle/>
        <a:p>
          <a:r>
            <a:rPr lang="en-US" dirty="0" smtClean="0"/>
            <a:t>Check query pattern</a:t>
          </a:r>
          <a:endParaRPr lang="en-US" dirty="0"/>
        </a:p>
      </dgm:t>
    </dgm:pt>
    <dgm:pt modelId="{D946DD0D-2F78-5F4E-B526-2A13016DA4E4}" type="parTrans" cxnId="{A42D05B9-BCDF-854F-9D2F-15DBF14340C7}">
      <dgm:prSet/>
      <dgm:spPr/>
      <dgm:t>
        <a:bodyPr/>
        <a:lstStyle/>
        <a:p>
          <a:endParaRPr lang="en-US"/>
        </a:p>
      </dgm:t>
    </dgm:pt>
    <dgm:pt modelId="{12C043E4-D3B0-D144-AB21-D6797A242A44}" type="sibTrans" cxnId="{A42D05B9-BCDF-854F-9D2F-15DBF14340C7}">
      <dgm:prSet/>
      <dgm:spPr/>
      <dgm:t>
        <a:bodyPr/>
        <a:lstStyle/>
        <a:p>
          <a:endParaRPr lang="en-US"/>
        </a:p>
      </dgm:t>
    </dgm:pt>
    <dgm:pt modelId="{FF1EA309-70D5-6A43-8AD3-71DB0305CD02}" type="pres">
      <dgm:prSet presAssocID="{910CBA54-98E7-CB45-BBEB-DE501928F83D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43F1677-FA49-5041-809C-DB895583DDFE}" type="pres">
      <dgm:prSet presAssocID="{910CBA54-98E7-CB45-BBEB-DE501928F83D}" presName="cycle" presStyleCnt="0"/>
      <dgm:spPr/>
    </dgm:pt>
    <dgm:pt modelId="{753D01B1-501F-334A-93A0-FAE3F9DB6205}" type="pres">
      <dgm:prSet presAssocID="{173781C6-89FE-A445-8C6D-B4720789D63E}" presName="nodeFirst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1EE8C7A-040F-6340-8FE0-1A555069FEA5}" type="pres">
      <dgm:prSet presAssocID="{50507407-D70C-9B4B-BF04-2D1193BE36A1}" presName="sibTransFirstNode" presStyleLbl="bgShp" presStyleIdx="0" presStyleCnt="1"/>
      <dgm:spPr/>
      <dgm:t>
        <a:bodyPr/>
        <a:lstStyle/>
        <a:p>
          <a:endParaRPr lang="en-US"/>
        </a:p>
      </dgm:t>
    </dgm:pt>
    <dgm:pt modelId="{900F8DA8-E67A-3643-BF80-CDAC6FFCE21F}" type="pres">
      <dgm:prSet presAssocID="{5DE17C6C-8653-464B-B4D4-FE9DFB94FE4B}" presName="nodeFollowingNodes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3F853B2-8A1D-1F4C-A82F-5C319168D63A}" type="pres">
      <dgm:prSet presAssocID="{866C7AB1-8AFC-F640-9670-605D4DA1F427}" presName="nodeFollowingNodes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89654DE-2695-F547-83B5-9B164DBB0E4A}" type="presOf" srcId="{866C7AB1-8AFC-F640-9670-605D4DA1F427}" destId="{63F853B2-8A1D-1F4C-A82F-5C319168D63A}" srcOrd="0" destOrd="0" presId="urn:microsoft.com/office/officeart/2005/8/layout/cycle3"/>
    <dgm:cxn modelId="{1DFF2C8D-2B23-B547-B78F-5E7032BFCC61}" srcId="{910CBA54-98E7-CB45-BBEB-DE501928F83D}" destId="{173781C6-89FE-A445-8C6D-B4720789D63E}" srcOrd="0" destOrd="0" parTransId="{A14C455F-4842-D04F-BBCF-D28F68F34FF3}" sibTransId="{50507407-D70C-9B4B-BF04-2D1193BE36A1}"/>
    <dgm:cxn modelId="{7B9B9ABB-98F0-CE4E-99E3-233CC00C34CC}" type="presOf" srcId="{50507407-D70C-9B4B-BF04-2D1193BE36A1}" destId="{A1EE8C7A-040F-6340-8FE0-1A555069FEA5}" srcOrd="0" destOrd="0" presId="urn:microsoft.com/office/officeart/2005/8/layout/cycle3"/>
    <dgm:cxn modelId="{A42D05B9-BCDF-854F-9D2F-15DBF14340C7}" srcId="{910CBA54-98E7-CB45-BBEB-DE501928F83D}" destId="{5DE17C6C-8653-464B-B4D4-FE9DFB94FE4B}" srcOrd="1" destOrd="0" parTransId="{D946DD0D-2F78-5F4E-B526-2A13016DA4E4}" sibTransId="{12C043E4-D3B0-D144-AB21-D6797A242A44}"/>
    <dgm:cxn modelId="{0E684E2D-545A-2140-91E7-CE293CAB490F}" type="presOf" srcId="{173781C6-89FE-A445-8C6D-B4720789D63E}" destId="{753D01B1-501F-334A-93A0-FAE3F9DB6205}" srcOrd="0" destOrd="0" presId="urn:microsoft.com/office/officeart/2005/8/layout/cycle3"/>
    <dgm:cxn modelId="{C7924D2F-DEBF-5449-A172-F083B77BBFCE}" srcId="{910CBA54-98E7-CB45-BBEB-DE501928F83D}" destId="{866C7AB1-8AFC-F640-9670-605D4DA1F427}" srcOrd="2" destOrd="0" parTransId="{AD1D8A94-CD6D-B940-A1D6-F9CBD4BC63D1}" sibTransId="{B8DCEC76-848E-364A-81D4-B9BB28868004}"/>
    <dgm:cxn modelId="{5FF8857F-5710-B648-BC1E-A356A6EEF52A}" type="presOf" srcId="{910CBA54-98E7-CB45-BBEB-DE501928F83D}" destId="{FF1EA309-70D5-6A43-8AD3-71DB0305CD02}" srcOrd="0" destOrd="0" presId="urn:microsoft.com/office/officeart/2005/8/layout/cycle3"/>
    <dgm:cxn modelId="{2BC77B6D-4C3D-DE4A-9DEC-C9AE3BCAC1C0}" type="presOf" srcId="{5DE17C6C-8653-464B-B4D4-FE9DFB94FE4B}" destId="{900F8DA8-E67A-3643-BF80-CDAC6FFCE21F}" srcOrd="0" destOrd="0" presId="urn:microsoft.com/office/officeart/2005/8/layout/cycle3"/>
    <dgm:cxn modelId="{41D4D2F1-9334-4346-8F3B-DC8F7C4B0E0D}" type="presParOf" srcId="{FF1EA309-70D5-6A43-8AD3-71DB0305CD02}" destId="{643F1677-FA49-5041-809C-DB895583DDFE}" srcOrd="0" destOrd="0" presId="urn:microsoft.com/office/officeart/2005/8/layout/cycle3"/>
    <dgm:cxn modelId="{ED5B40C0-A14B-1846-BAD1-620A9AAA5009}" type="presParOf" srcId="{643F1677-FA49-5041-809C-DB895583DDFE}" destId="{753D01B1-501F-334A-93A0-FAE3F9DB6205}" srcOrd="0" destOrd="0" presId="urn:microsoft.com/office/officeart/2005/8/layout/cycle3"/>
    <dgm:cxn modelId="{2AC3A0AA-1AA1-4244-B39A-CBA3A7C15221}" type="presParOf" srcId="{643F1677-FA49-5041-809C-DB895583DDFE}" destId="{A1EE8C7A-040F-6340-8FE0-1A555069FEA5}" srcOrd="1" destOrd="0" presId="urn:microsoft.com/office/officeart/2005/8/layout/cycle3"/>
    <dgm:cxn modelId="{C36647E8-26A7-884A-BBD3-E962E2E6E33A}" type="presParOf" srcId="{643F1677-FA49-5041-809C-DB895583DDFE}" destId="{900F8DA8-E67A-3643-BF80-CDAC6FFCE21F}" srcOrd="2" destOrd="0" presId="urn:microsoft.com/office/officeart/2005/8/layout/cycle3"/>
    <dgm:cxn modelId="{418010F3-8949-8A46-8260-5B6F4AB2EC7D}" type="presParOf" srcId="{643F1677-FA49-5041-809C-DB895583DDFE}" destId="{63F853B2-8A1D-1F4C-A82F-5C319168D63A}" srcOrd="3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EE8C7A-040F-6340-8FE0-1A555069FEA5}">
      <dsp:nvSpPr>
        <dsp:cNvPr id="0" name=""/>
        <dsp:cNvSpPr/>
      </dsp:nvSpPr>
      <dsp:spPr>
        <a:xfrm>
          <a:off x="332942" y="1128463"/>
          <a:ext cx="1761226" cy="1761226"/>
        </a:xfrm>
        <a:prstGeom prst="circularArrow">
          <a:avLst>
            <a:gd name="adj1" fmla="val 5689"/>
            <a:gd name="adj2" fmla="val 340510"/>
            <a:gd name="adj3" fmla="val 12947893"/>
            <a:gd name="adj4" fmla="val 17906609"/>
            <a:gd name="adj5" fmla="val 5908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753D01B1-501F-334A-93A0-FAE3F9DB6205}">
      <dsp:nvSpPr>
        <dsp:cNvPr id="0" name=""/>
        <dsp:cNvSpPr/>
      </dsp:nvSpPr>
      <dsp:spPr>
        <a:xfrm>
          <a:off x="667811" y="1181044"/>
          <a:ext cx="1091488" cy="545744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Reason With Pellet</a:t>
          </a:r>
          <a:endParaRPr lang="en-US" sz="1300" kern="1200" dirty="0"/>
        </a:p>
      </dsp:txBody>
      <dsp:txXfrm>
        <a:off x="694452" y="1207685"/>
        <a:ext cx="1038206" cy="492462"/>
      </dsp:txXfrm>
    </dsp:sp>
    <dsp:sp modelId="{900F8DA8-E67A-3643-BF80-CDAC6FFCE21F}">
      <dsp:nvSpPr>
        <dsp:cNvPr id="0" name=""/>
        <dsp:cNvSpPr/>
      </dsp:nvSpPr>
      <dsp:spPr>
        <a:xfrm>
          <a:off x="1335324" y="2337210"/>
          <a:ext cx="1091488" cy="545744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Check query pattern</a:t>
          </a:r>
          <a:endParaRPr lang="en-US" sz="1300" kern="1200" dirty="0"/>
        </a:p>
      </dsp:txBody>
      <dsp:txXfrm>
        <a:off x="1361965" y="2363851"/>
        <a:ext cx="1038206" cy="492462"/>
      </dsp:txXfrm>
    </dsp:sp>
    <dsp:sp modelId="{63F853B2-8A1D-1F4C-A82F-5C319168D63A}">
      <dsp:nvSpPr>
        <dsp:cNvPr id="0" name=""/>
        <dsp:cNvSpPr/>
      </dsp:nvSpPr>
      <dsp:spPr>
        <a:xfrm>
          <a:off x="298" y="2337210"/>
          <a:ext cx="1091488" cy="545744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Execute SADI service</a:t>
          </a:r>
          <a:endParaRPr lang="en-US" sz="1300" kern="1200" dirty="0"/>
        </a:p>
      </dsp:txBody>
      <dsp:txXfrm>
        <a:off x="26939" y="2363851"/>
        <a:ext cx="1038206" cy="4924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3A4986-55F2-2F43-9F3D-BD661E81899A}" type="datetimeFigureOut">
              <a:rPr lang="en-US" smtClean="0"/>
              <a:t>11/15/13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E610D0-BC78-F942-9633-DE93E79E45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87320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E719E9-17C9-C246-998F-2E2C55B7C98B}" type="datetimeFigureOut">
              <a:rPr lang="en-US" smtClean="0"/>
              <a:t>11/15/13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2D2E39-3F8E-1D44-84CE-5B8631BB27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11034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More</a:t>
            </a:r>
            <a:r>
              <a:rPr lang="en-US" baseline="0" dirty="0" smtClean="0"/>
              <a:t> informative title!!!!  For example: the semantics of the scientific question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2D2E39-3F8E-1D44-84CE-5B8631BB277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0191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Add reference to </a:t>
            </a:r>
            <a:r>
              <a:rPr lang="en-US" dirty="0" err="1" smtClean="0"/>
              <a:t>cybershare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2D2E39-3F8E-1D44-84CE-5B8631BB277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8207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Get high resolution </a:t>
            </a:r>
            <a:r>
              <a:rPr lang="en-US" dirty="0" err="1" smtClean="0"/>
              <a:t>pics</a:t>
            </a:r>
            <a:r>
              <a:rPr lang="en-US" baseline="0" dirty="0" smtClean="0"/>
              <a:t> from</a:t>
            </a:r>
            <a:r>
              <a:rPr lang="en-US" dirty="0" smtClean="0"/>
              <a:t> </a:t>
            </a:r>
            <a:r>
              <a:rPr lang="en-US" dirty="0" err="1" smtClean="0"/>
              <a:t>Fransca</a:t>
            </a:r>
            <a:r>
              <a:rPr lang="en-US" baseline="0" dirty="0" smtClean="0"/>
              <a:t> from </a:t>
            </a:r>
            <a:r>
              <a:rPr lang="en-US" baseline="0" dirty="0" err="1" smtClean="0"/>
              <a:t>viz</a:t>
            </a:r>
            <a:r>
              <a:rPr lang="en-US" baseline="0" dirty="0" smtClean="0"/>
              <a:t> wall. Get them from Frank </a:t>
            </a:r>
            <a:r>
              <a:rPr lang="en-US" baseline="0" dirty="0" smtClean="0">
                <a:sym typeface="Wingdings"/>
              </a:rPr>
              <a:t> Possible video, test to see if works. Be sure to give credit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2D2E39-3F8E-1D44-84CE-5B8631BB277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4796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List all people at teams: </a:t>
            </a:r>
            <a:r>
              <a:rPr lang="en-US" dirty="0" err="1" smtClean="0"/>
              <a:t>lifemapper</a:t>
            </a:r>
            <a:r>
              <a:rPr lang="en-US" dirty="0" smtClean="0"/>
              <a:t>, </a:t>
            </a:r>
            <a:r>
              <a:rPr lang="en-US" dirty="0" err="1" smtClean="0"/>
              <a:t>edac</a:t>
            </a:r>
            <a:r>
              <a:rPr lang="en-US" dirty="0" smtClean="0"/>
              <a:t>, and UTEP.  Include</a:t>
            </a:r>
            <a:r>
              <a:rPr lang="en-US" baseline="0" dirty="0" smtClean="0"/>
              <a:t> all people even non-authors.  Introduce in the beginning with logos and picture of peoples.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2D2E39-3F8E-1D44-84CE-5B8631BB277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7518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Add reference to pellet</a:t>
            </a:r>
            <a:r>
              <a:rPr lang="en-US" baseline="0" dirty="0" smtClean="0"/>
              <a:t> and </a:t>
            </a:r>
            <a:r>
              <a:rPr lang="en-US" baseline="0" dirty="0" err="1" smtClean="0"/>
              <a:t>cardioshare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2D2E39-3F8E-1D44-84CE-5B8631BB277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1999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2D2E39-3F8E-1D44-84CE-5B8631BB277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0908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Identify</a:t>
            </a:r>
            <a:r>
              <a:rPr lang="en-US" baseline="0" dirty="0" smtClean="0"/>
              <a:t> the current and future work, perhaps by highlights.  This is a work in progress, but we have some initial results for (1). This is </a:t>
            </a:r>
            <a:r>
              <a:rPr lang="en-US" baseline="0" dirty="0" err="1" smtClean="0"/>
              <a:t>achalleng</a:t>
            </a:r>
            <a:r>
              <a:rPr lang="en-US" baseline="0" dirty="0" smtClean="0"/>
              <a:t> that evolves but we are addressing the particular grant with was targeted with 1.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2D2E39-3F8E-1D44-84CE-5B8631BB2774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6604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Just glide by this one and say it is very recent work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2D2E39-3F8E-1D44-84CE-5B8631BB2774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5749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D9342-A2F2-B440-9E8A-FBEAC57C7CB4}" type="datetime1">
              <a:rPr lang="en-US" smtClean="0"/>
              <a:t>11/15/13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3745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81E1F-B421-3D4F-93D1-4C79C3293412}" type="datetime1">
              <a:rPr lang="en-US" smtClean="0"/>
              <a:t>11/15/13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7266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5FE09-C63D-A649-9176-9BC9031B5871}" type="datetime1">
              <a:rPr lang="en-US" smtClean="0"/>
              <a:t>11/15/13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5451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690DE-B6D8-8043-A0B9-8099E96E0089}" type="datetime1">
              <a:rPr lang="en-US" smtClean="0"/>
              <a:t>11/15/13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2174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442E3-7B34-3447-A86A-E80A6070FC6A}" type="datetime1">
              <a:rPr lang="en-US" smtClean="0"/>
              <a:t>11/15/13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6349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51B18-31ED-884C-9339-DB7610EB20E6}" type="datetime1">
              <a:rPr lang="en-US" smtClean="0"/>
              <a:t>11/15/13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0609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EE224-DF09-EB47-A835-3168213D623E}" type="datetime1">
              <a:rPr lang="en-US" smtClean="0"/>
              <a:t>11/15/13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9007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809AC-A99A-EF4F-AAEE-C7489D259018}" type="datetime1">
              <a:rPr lang="en-US" smtClean="0"/>
              <a:t>11/15/13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3557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9A2F7-F319-3140-A0D5-2DEAA8E085A5}" type="datetime1">
              <a:rPr lang="en-US" smtClean="0"/>
              <a:t>11/15/13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8053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A6CC5-4BC6-854D-AE31-A404A9F5085E}" type="datetime1">
              <a:rPr lang="en-US" smtClean="0"/>
              <a:t>11/15/13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7017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9BD6E-E2AA-2342-8EAA-4AB3BF9DC3F2}" type="datetime1">
              <a:rPr lang="en-US" smtClean="0"/>
              <a:t>11/15/13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1803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E3E5B7-7E06-4A49-B98A-FDEE56A1FD41}" type="datetime1">
              <a:rPr lang="en-US" smtClean="0"/>
              <a:t>11/15/13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7626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98939"/>
            <a:ext cx="7772400" cy="2187827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ELSEWeb</a:t>
            </a:r>
            <a:r>
              <a:rPr lang="en-US" dirty="0" smtClean="0"/>
              <a:t> meets SADI: </a:t>
            </a:r>
            <a:r>
              <a:rPr lang="en-US" dirty="0"/>
              <a:t>Supporting Data-to-Model Integration for Biodiversity Forecasting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5206" y="3315439"/>
            <a:ext cx="8077260" cy="1650145"/>
          </a:xfrm>
        </p:spPr>
        <p:txBody>
          <a:bodyPr>
            <a:normAutofit/>
          </a:bodyPr>
          <a:lstStyle/>
          <a:p>
            <a:r>
              <a:rPr lang="en-US" dirty="0"/>
              <a:t> Nicholas Del </a:t>
            </a:r>
            <a:r>
              <a:rPr lang="en-US" dirty="0" smtClean="0"/>
              <a:t>Rio</a:t>
            </a:r>
            <a:r>
              <a:rPr lang="en-US" baseline="30000" dirty="0" smtClean="0"/>
              <a:t>1</a:t>
            </a:r>
            <a:r>
              <a:rPr lang="en-US" dirty="0" smtClean="0"/>
              <a:t>, Natalia </a:t>
            </a:r>
            <a:r>
              <a:rPr lang="en-US" dirty="0"/>
              <a:t>Villanueva-</a:t>
            </a:r>
            <a:r>
              <a:rPr lang="en-US" dirty="0" smtClean="0"/>
              <a:t>Rosales</a:t>
            </a:r>
            <a:r>
              <a:rPr lang="en-US" baseline="30000" dirty="0" smtClean="0"/>
              <a:t>1</a:t>
            </a:r>
            <a:r>
              <a:rPr lang="en-US" dirty="0" smtClean="0"/>
              <a:t>, Deana Pennington</a:t>
            </a:r>
            <a:r>
              <a:rPr lang="en-US" baseline="30000" dirty="0" smtClean="0"/>
              <a:t>1</a:t>
            </a:r>
            <a:r>
              <a:rPr lang="en-US" dirty="0" smtClean="0"/>
              <a:t>, Karl Benedict</a:t>
            </a:r>
            <a:r>
              <a:rPr lang="en-US" baseline="30000" dirty="0" smtClean="0"/>
              <a:t>2</a:t>
            </a:r>
            <a:r>
              <a:rPr lang="en-US" dirty="0" smtClean="0"/>
              <a:t>, Aimee Stewart</a:t>
            </a:r>
            <a:r>
              <a:rPr lang="en-US" baseline="30000" dirty="0" smtClean="0"/>
              <a:t>3</a:t>
            </a:r>
            <a:r>
              <a:rPr lang="en-US" dirty="0" smtClean="0"/>
              <a:t> </a:t>
            </a:r>
            <a:r>
              <a:rPr lang="en-US" dirty="0"/>
              <a:t>and </a:t>
            </a:r>
            <a:r>
              <a:rPr lang="en-US" dirty="0" err="1"/>
              <a:t>Cj</a:t>
            </a:r>
            <a:r>
              <a:rPr lang="en-US" dirty="0"/>
              <a:t> </a:t>
            </a:r>
            <a:r>
              <a:rPr lang="en-US" dirty="0" smtClean="0"/>
              <a:t>Grady</a:t>
            </a:r>
            <a:r>
              <a:rPr lang="en-US" baseline="30000" dirty="0" smtClean="0"/>
              <a:t>3</a:t>
            </a:r>
            <a:endParaRPr lang="en-US" baseline="30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1</a:t>
            </a:fld>
            <a:endParaRPr lang="en-US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2040723" y="5357525"/>
            <a:ext cx="5080396" cy="9988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rgbClr val="000000"/>
                </a:solidFill>
              </a:rPr>
              <a:t>University of Texas at El Paso Cyber-ShARE</a:t>
            </a:r>
            <a:r>
              <a:rPr lang="en-US" sz="1600" baseline="30000" dirty="0" smtClean="0">
                <a:solidFill>
                  <a:srgbClr val="000000"/>
                </a:solidFill>
              </a:rPr>
              <a:t>1</a:t>
            </a:r>
            <a:endParaRPr lang="en-US" sz="1600" baseline="30000" dirty="0">
              <a:solidFill>
                <a:srgbClr val="000000"/>
              </a:solidFill>
            </a:endParaRPr>
          </a:p>
          <a:p>
            <a:r>
              <a:rPr lang="en-US" sz="1600" dirty="0" smtClean="0">
                <a:solidFill>
                  <a:srgbClr val="000000"/>
                </a:solidFill>
              </a:rPr>
              <a:t>University of New Mexico Earth Data Analysis Center</a:t>
            </a:r>
            <a:r>
              <a:rPr lang="en-US" sz="1600" baseline="30000" dirty="0" smtClean="0">
                <a:solidFill>
                  <a:srgbClr val="000000"/>
                </a:solidFill>
              </a:rPr>
              <a:t>2</a:t>
            </a:r>
          </a:p>
          <a:p>
            <a:r>
              <a:rPr lang="en-US" sz="1600" dirty="0" smtClean="0">
                <a:solidFill>
                  <a:srgbClr val="000000"/>
                </a:solidFill>
              </a:rPr>
              <a:t>University of Kansas </a:t>
            </a:r>
            <a:r>
              <a:rPr lang="en-US" sz="1600" dirty="0" smtClean="0">
                <a:solidFill>
                  <a:srgbClr val="000000"/>
                </a:solidFill>
              </a:rPr>
              <a:t>Biodiversity Institute</a:t>
            </a:r>
            <a:r>
              <a:rPr lang="en-US" sz="1600" baseline="30000" dirty="0" smtClean="0">
                <a:solidFill>
                  <a:srgbClr val="000000"/>
                </a:solidFill>
              </a:rPr>
              <a:t>3</a:t>
            </a:r>
            <a:endParaRPr lang="en-US" sz="1600" baseline="30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72455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Earth, Life, and Semantic Web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10</a:t>
            </a:fld>
            <a:endParaRPr lang="en-US" dirty="0"/>
          </a:p>
        </p:txBody>
      </p:sp>
      <p:sp>
        <p:nvSpPr>
          <p:cNvPr id="80" name="Rounded Rectangle 79"/>
          <p:cNvSpPr/>
          <p:nvPr/>
        </p:nvSpPr>
        <p:spPr>
          <a:xfrm>
            <a:off x="6842368" y="4546350"/>
            <a:ext cx="1685696" cy="633225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Lifemapper</a:t>
            </a:r>
            <a:endParaRPr lang="en-US" dirty="0" smtClean="0"/>
          </a:p>
          <a:p>
            <a:pPr algn="ctr"/>
            <a:r>
              <a:rPr lang="en-US" dirty="0" smtClean="0"/>
              <a:t>(</a:t>
            </a:r>
            <a:r>
              <a:rPr lang="en-US" dirty="0" err="1" smtClean="0"/>
              <a:t>RESTful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81" name="Magnetic Disk 80"/>
          <p:cNvSpPr/>
          <p:nvPr/>
        </p:nvSpPr>
        <p:spPr>
          <a:xfrm>
            <a:off x="687773" y="5473387"/>
            <a:ext cx="822960" cy="822960"/>
          </a:xfrm>
          <a:prstGeom prst="flowChartMagneticDisk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82" name="Curved Connector 81"/>
          <p:cNvCxnSpPr>
            <a:stCxn id="81" idx="1"/>
            <a:endCxn id="9" idx="1"/>
          </p:cNvCxnSpPr>
          <p:nvPr/>
        </p:nvCxnSpPr>
        <p:spPr>
          <a:xfrm rot="5400000" flipH="1" flipV="1">
            <a:off x="1434953" y="4527263"/>
            <a:ext cx="610424" cy="1281824"/>
          </a:xfrm>
          <a:prstGeom prst="curvedConnector2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3" name="Group 82"/>
          <p:cNvGrpSpPr/>
          <p:nvPr/>
        </p:nvGrpSpPr>
        <p:grpSpPr>
          <a:xfrm>
            <a:off x="457200" y="2948939"/>
            <a:ext cx="1496193" cy="1432840"/>
            <a:chOff x="3464384" y="2458077"/>
            <a:chExt cx="1496193" cy="1432840"/>
          </a:xfrm>
        </p:grpSpPr>
        <p:sp>
          <p:nvSpPr>
            <p:cNvPr id="84" name="Data 83"/>
            <p:cNvSpPr/>
            <p:nvPr/>
          </p:nvSpPr>
          <p:spPr>
            <a:xfrm>
              <a:off x="3464384" y="3358506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85" name="Data 84"/>
            <p:cNvSpPr/>
            <p:nvPr/>
          </p:nvSpPr>
          <p:spPr>
            <a:xfrm>
              <a:off x="3464384" y="2725888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86" name="Data 85"/>
            <p:cNvSpPr/>
            <p:nvPr/>
          </p:nvSpPr>
          <p:spPr>
            <a:xfrm>
              <a:off x="3464384" y="2591982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87" name="Data 86"/>
            <p:cNvSpPr/>
            <p:nvPr/>
          </p:nvSpPr>
          <p:spPr>
            <a:xfrm>
              <a:off x="3464384" y="2458077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cxnSp>
          <p:nvCxnSpPr>
            <p:cNvPr id="88" name="Straight Connector 87"/>
            <p:cNvCxnSpPr/>
            <p:nvPr/>
          </p:nvCxnSpPr>
          <p:spPr>
            <a:xfrm>
              <a:off x="3477612" y="3215398"/>
              <a:ext cx="0" cy="675519"/>
            </a:xfrm>
            <a:prstGeom prst="line">
              <a:avLst/>
            </a:prstGeom>
            <a:ln w="12700"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/>
          </p:nvCxnSpPr>
          <p:spPr>
            <a:xfrm>
              <a:off x="4939603" y="2733713"/>
              <a:ext cx="0" cy="675519"/>
            </a:xfrm>
            <a:prstGeom prst="line">
              <a:avLst/>
            </a:prstGeom>
            <a:ln w="12700"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92" name="Curved Connector 91"/>
          <p:cNvCxnSpPr>
            <a:stCxn id="84" idx="3"/>
            <a:endCxn id="9" idx="1"/>
          </p:cNvCxnSpPr>
          <p:nvPr/>
        </p:nvCxnSpPr>
        <p:spPr>
          <a:xfrm rot="16200000" flipH="1">
            <a:off x="1477785" y="3959671"/>
            <a:ext cx="481184" cy="1325400"/>
          </a:xfrm>
          <a:prstGeom prst="curvedConnector2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506146" y="1472366"/>
            <a:ext cx="802191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/>
              <a:t>ELSEWeb</a:t>
            </a:r>
            <a:r>
              <a:rPr lang="en-US" dirty="0" smtClean="0"/>
              <a:t> streamlines </a:t>
            </a:r>
            <a:r>
              <a:rPr lang="en-US" dirty="0"/>
              <a:t>the flow of heterogeneous geographic, social, and geological data into </a:t>
            </a:r>
            <a:r>
              <a:rPr lang="en-US" dirty="0" err="1" smtClean="0"/>
              <a:t>Lifemapper</a:t>
            </a:r>
            <a:r>
              <a:rPr lang="en-US" dirty="0" smtClean="0"/>
              <a:t> modeling services through semantic mediation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2381077" y="3440786"/>
            <a:ext cx="2076525" cy="2844353"/>
          </a:xfrm>
          <a:prstGeom prst="rect">
            <a:avLst/>
          </a:prstGeom>
          <a:noFill/>
          <a:ln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Arrow Connector 30"/>
          <p:cNvCxnSpPr>
            <a:stCxn id="9" idx="3"/>
            <a:endCxn id="80" idx="1"/>
          </p:cNvCxnSpPr>
          <p:nvPr/>
        </p:nvCxnSpPr>
        <p:spPr>
          <a:xfrm>
            <a:off x="4457602" y="4862963"/>
            <a:ext cx="2384766" cy="0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381078" y="6356350"/>
            <a:ext cx="29411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err="1" smtClean="0"/>
              <a:t>ELSEWeb</a:t>
            </a:r>
            <a:r>
              <a:rPr lang="en-US" sz="1400" b="1" dirty="0" smtClean="0"/>
              <a:t> Semantic Mediation Layer</a:t>
            </a:r>
            <a:endParaRPr lang="en-US" sz="1400" b="1" dirty="0"/>
          </a:p>
        </p:txBody>
      </p:sp>
      <p:sp>
        <p:nvSpPr>
          <p:cNvPr id="38" name="Magnetic Disk 37"/>
          <p:cNvSpPr/>
          <p:nvPr/>
        </p:nvSpPr>
        <p:spPr>
          <a:xfrm>
            <a:off x="2533381" y="3576675"/>
            <a:ext cx="482648" cy="545385"/>
          </a:xfrm>
          <a:prstGeom prst="flowChartMagneticDisk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0" name="TextBox 39"/>
          <p:cNvSpPr txBox="1"/>
          <p:nvPr/>
        </p:nvSpPr>
        <p:spPr>
          <a:xfrm>
            <a:off x="3016029" y="3526202"/>
            <a:ext cx="11640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Semantic Metadata</a:t>
            </a:r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3107137" y="4353508"/>
            <a:ext cx="9671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Adapter KB</a:t>
            </a:r>
            <a:endParaRPr lang="en-US" dirty="0"/>
          </a:p>
        </p:txBody>
      </p:sp>
      <p:pic>
        <p:nvPicPr>
          <p:cNvPr id="20" name="Picture 19" descr="BU005259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9784" y="5074551"/>
            <a:ext cx="738097" cy="659530"/>
          </a:xfrm>
          <a:prstGeom prst="rect">
            <a:avLst/>
          </a:prstGeom>
        </p:spPr>
      </p:pic>
      <p:sp>
        <p:nvSpPr>
          <p:cNvPr id="33" name="TextBox 32"/>
          <p:cNvSpPr txBox="1"/>
          <p:nvPr/>
        </p:nvSpPr>
        <p:spPr>
          <a:xfrm>
            <a:off x="416234" y="6222775"/>
            <a:ext cx="18312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 smtClean="0"/>
              <a:t>Lifemapper</a:t>
            </a:r>
            <a:r>
              <a:rPr lang="en-US" b="1" dirty="0" smtClean="0"/>
              <a:t> Species Data</a:t>
            </a:r>
            <a:endParaRPr lang="en-US" b="1" dirty="0"/>
          </a:p>
        </p:txBody>
      </p:sp>
      <p:sp>
        <p:nvSpPr>
          <p:cNvPr id="34" name="TextBox 33"/>
          <p:cNvSpPr txBox="1"/>
          <p:nvPr/>
        </p:nvSpPr>
        <p:spPr>
          <a:xfrm>
            <a:off x="638011" y="2365639"/>
            <a:ext cx="3542101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Earth Data Analysis (EDAC) WCS </a:t>
            </a:r>
            <a:r>
              <a:rPr lang="en-US" sz="1600" b="1" dirty="0" smtClean="0"/>
              <a:t>Data (Lots of PRISM and MODIS Data)</a:t>
            </a:r>
            <a:endParaRPr lang="en-US" sz="1600" b="1" dirty="0"/>
          </a:p>
        </p:txBody>
      </p:sp>
      <p:sp>
        <p:nvSpPr>
          <p:cNvPr id="35" name="TextBox 34"/>
          <p:cNvSpPr txBox="1"/>
          <p:nvPr/>
        </p:nvSpPr>
        <p:spPr>
          <a:xfrm>
            <a:off x="2545833" y="5626021"/>
            <a:ext cx="15922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Orchestration Agent</a:t>
            </a:r>
            <a:endParaRPr lang="en-US" dirty="0"/>
          </a:p>
        </p:txBody>
      </p:sp>
      <p:sp>
        <p:nvSpPr>
          <p:cNvPr id="36" name="Magnetic Disk 35"/>
          <p:cNvSpPr/>
          <p:nvPr/>
        </p:nvSpPr>
        <p:spPr>
          <a:xfrm>
            <a:off x="2533381" y="4381778"/>
            <a:ext cx="482648" cy="545385"/>
          </a:xfrm>
          <a:prstGeom prst="flowChartMagneticDisk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2333050" y="3373066"/>
            <a:ext cx="330441" cy="330441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1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4" name="Oval 53"/>
          <p:cNvSpPr/>
          <p:nvPr/>
        </p:nvSpPr>
        <p:spPr>
          <a:xfrm>
            <a:off x="2331274" y="4191656"/>
            <a:ext cx="330441" cy="330441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</a:rPr>
              <a:t>2</a:t>
            </a:r>
          </a:p>
        </p:txBody>
      </p:sp>
      <p:sp>
        <p:nvSpPr>
          <p:cNvPr id="55" name="Oval 54"/>
          <p:cNvSpPr/>
          <p:nvPr/>
        </p:nvSpPr>
        <p:spPr>
          <a:xfrm>
            <a:off x="2342888" y="4914506"/>
            <a:ext cx="330441" cy="330441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</a:rPr>
              <a:t>3</a:t>
            </a:r>
          </a:p>
        </p:txBody>
      </p:sp>
      <p:sp>
        <p:nvSpPr>
          <p:cNvPr id="61" name="Rounded Rectangle 60"/>
          <p:cNvSpPr/>
          <p:nvPr/>
        </p:nvSpPr>
        <p:spPr>
          <a:xfrm>
            <a:off x="4021140" y="3445834"/>
            <a:ext cx="2680672" cy="339730"/>
          </a:xfrm>
          <a:prstGeom prst="roundRect">
            <a:avLst>
              <a:gd name="adj" fmla="val 24603"/>
            </a:avLst>
          </a:prstGeom>
          <a:solidFill>
            <a:srgbClr val="3366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Supports Data Discovery</a:t>
            </a:r>
          </a:p>
        </p:txBody>
      </p:sp>
      <p:sp>
        <p:nvSpPr>
          <p:cNvPr id="62" name="Rounded Rectangle 61"/>
          <p:cNvSpPr/>
          <p:nvPr/>
        </p:nvSpPr>
        <p:spPr>
          <a:xfrm>
            <a:off x="4021140" y="4122060"/>
            <a:ext cx="2759475" cy="577223"/>
          </a:xfrm>
          <a:prstGeom prst="roundRect">
            <a:avLst>
              <a:gd name="adj" fmla="val 24603"/>
            </a:avLst>
          </a:prstGeom>
          <a:solidFill>
            <a:srgbClr val="3366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Provides an extensible set of transformation services</a:t>
            </a:r>
          </a:p>
        </p:txBody>
      </p:sp>
      <p:sp>
        <p:nvSpPr>
          <p:cNvPr id="75" name="Rounded Rectangle 74"/>
          <p:cNvSpPr/>
          <p:nvPr/>
        </p:nvSpPr>
        <p:spPr>
          <a:xfrm>
            <a:off x="3307949" y="5283431"/>
            <a:ext cx="3547248" cy="381074"/>
          </a:xfrm>
          <a:prstGeom prst="roundRect">
            <a:avLst>
              <a:gd name="adj" fmla="val 24603"/>
            </a:avLst>
          </a:prstGeom>
          <a:solidFill>
            <a:srgbClr val="3366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Generates adaptor execution plans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67135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54" grpId="0" animBg="1"/>
      <p:bldP spid="55" grpId="0" animBg="1"/>
      <p:bldP spid="61" grpId="0" animBg="1"/>
      <p:bldP spid="62" grpId="0" animBg="1"/>
      <p:bldP spid="7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/>
          <p:cNvSpPr/>
          <p:nvPr/>
        </p:nvSpPr>
        <p:spPr>
          <a:xfrm>
            <a:off x="112059" y="1585461"/>
            <a:ext cx="2988340" cy="134787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/>
          <p:cNvSpPr/>
          <p:nvPr/>
        </p:nvSpPr>
        <p:spPr>
          <a:xfrm>
            <a:off x="112059" y="5008481"/>
            <a:ext cx="5752550" cy="134787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>
            <a:off x="112059" y="2923708"/>
            <a:ext cx="8566566" cy="21069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ELSEWeb</a:t>
            </a:r>
            <a:r>
              <a:rPr lang="en-US" dirty="0"/>
              <a:t> </a:t>
            </a:r>
            <a:r>
              <a:rPr lang="en-US" dirty="0" smtClean="0"/>
              <a:t>Components (Reuse)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11</a:t>
            </a:fld>
            <a:endParaRPr lang="en-US"/>
          </a:p>
        </p:txBody>
      </p:sp>
      <p:sp>
        <p:nvSpPr>
          <p:cNvPr id="8" name="Magnetic Disk 7"/>
          <p:cNvSpPr/>
          <p:nvPr/>
        </p:nvSpPr>
        <p:spPr bwMode="auto">
          <a:xfrm>
            <a:off x="704292" y="2997987"/>
            <a:ext cx="1744373" cy="855940"/>
          </a:xfrm>
          <a:prstGeom prst="flowChartMagneticDisk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00" b="1" dirty="0" smtClean="0">
                <a:latin typeface="Verdana" pitchFamily="34" charset="0"/>
              </a:rPr>
              <a:t>Semantic</a:t>
            </a:r>
            <a:endParaRPr lang="en-US" sz="1100" b="1" dirty="0">
              <a:latin typeface="Verdana" pitchFamily="34" charset="0"/>
            </a:endParaRP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00" b="1" dirty="0" err="1" smtClean="0">
                <a:latin typeface="Verdana" pitchFamily="34" charset="0"/>
              </a:rPr>
              <a:t>MetaData</a:t>
            </a:r>
            <a:endParaRPr lang="en-US" sz="1100" b="1" dirty="0" smtClean="0">
              <a:latin typeface="Verdana" pitchFamily="34" charset="0"/>
            </a:endParaRPr>
          </a:p>
        </p:txBody>
      </p:sp>
      <p:sp>
        <p:nvSpPr>
          <p:cNvPr id="13" name="Magnetic Disk 12"/>
          <p:cNvSpPr/>
          <p:nvPr/>
        </p:nvSpPr>
        <p:spPr bwMode="auto">
          <a:xfrm>
            <a:off x="659152" y="4049549"/>
            <a:ext cx="1744373" cy="855940"/>
          </a:xfrm>
          <a:prstGeom prst="flowChartMagneticDisk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00" b="1" dirty="0" smtClean="0">
                <a:latin typeface="Verdana" pitchFamily="34" charset="0"/>
              </a:rPr>
              <a:t>Adaptor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00" b="1" dirty="0" smtClean="0">
                <a:latin typeface="Verdana" pitchFamily="34" charset="0"/>
              </a:rPr>
              <a:t>KB</a:t>
            </a:r>
          </a:p>
        </p:txBody>
      </p:sp>
      <p:sp>
        <p:nvSpPr>
          <p:cNvPr id="14" name="Rounded Rectangle 13"/>
          <p:cNvSpPr/>
          <p:nvPr/>
        </p:nvSpPr>
        <p:spPr bwMode="auto">
          <a:xfrm>
            <a:off x="2921102" y="4177331"/>
            <a:ext cx="2767029" cy="601194"/>
          </a:xfrm>
          <a:prstGeom prst="roundRect">
            <a:avLst>
              <a:gd name="adj" fmla="val 50000"/>
            </a:avLst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/>
            <a:r>
              <a:rPr lang="en-US" sz="1400" dirty="0" err="1" smtClean="0"/>
              <a:t>cardioSHARE</a:t>
            </a:r>
            <a:endParaRPr lang="en-US" sz="1400" dirty="0" smtClean="0"/>
          </a:p>
          <a:p>
            <a:pPr algn="ctr"/>
            <a:r>
              <a:rPr lang="en-US" sz="1400" dirty="0" smtClean="0"/>
              <a:t>(handles adaptor orchestration)</a:t>
            </a:r>
          </a:p>
        </p:txBody>
      </p:sp>
      <p:sp>
        <p:nvSpPr>
          <p:cNvPr id="15" name="Folded Corner 14"/>
          <p:cNvSpPr/>
          <p:nvPr/>
        </p:nvSpPr>
        <p:spPr>
          <a:xfrm>
            <a:off x="457201" y="2041237"/>
            <a:ext cx="944990" cy="514011"/>
          </a:xfrm>
          <a:prstGeom prst="foldedCorner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sz="1400" dirty="0" smtClean="0"/>
              <a:t>Metadata</a:t>
            </a:r>
          </a:p>
          <a:p>
            <a:r>
              <a:rPr lang="en-US" sz="1400" dirty="0" smtClean="0"/>
              <a:t>OWL</a:t>
            </a:r>
          </a:p>
        </p:txBody>
      </p:sp>
      <p:sp>
        <p:nvSpPr>
          <p:cNvPr id="16" name="Folded Corner 15"/>
          <p:cNvSpPr/>
          <p:nvPr/>
        </p:nvSpPr>
        <p:spPr>
          <a:xfrm>
            <a:off x="1804161" y="2041237"/>
            <a:ext cx="960536" cy="514011"/>
          </a:xfrm>
          <a:prstGeom prst="foldedCorner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sz="1400" dirty="0" smtClean="0"/>
              <a:t>Metadata</a:t>
            </a:r>
          </a:p>
          <a:p>
            <a:r>
              <a:rPr lang="en-US" sz="1400" dirty="0" smtClean="0"/>
              <a:t>Individuals</a:t>
            </a:r>
          </a:p>
        </p:txBody>
      </p:sp>
      <p:sp>
        <p:nvSpPr>
          <p:cNvPr id="29" name="Rectangle 28"/>
          <p:cNvSpPr/>
          <p:nvPr/>
        </p:nvSpPr>
        <p:spPr>
          <a:xfrm>
            <a:off x="280110" y="1905093"/>
            <a:ext cx="2603639" cy="729536"/>
          </a:xfrm>
          <a:prstGeom prst="rect">
            <a:avLst/>
          </a:prstGeom>
          <a:noFill/>
          <a:ln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Connector 30"/>
          <p:cNvCxnSpPr>
            <a:stCxn id="8" idx="1"/>
            <a:endCxn id="29" idx="2"/>
          </p:cNvCxnSpPr>
          <p:nvPr/>
        </p:nvCxnSpPr>
        <p:spPr>
          <a:xfrm flipV="1">
            <a:off x="1576479" y="2634629"/>
            <a:ext cx="5451" cy="363358"/>
          </a:xfrm>
          <a:prstGeom prst="line">
            <a:avLst/>
          </a:prstGeom>
          <a:ln w="12700"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Folded Corner 32"/>
          <p:cNvSpPr/>
          <p:nvPr/>
        </p:nvSpPr>
        <p:spPr>
          <a:xfrm>
            <a:off x="934293" y="5298206"/>
            <a:ext cx="1213229" cy="511287"/>
          </a:xfrm>
          <a:prstGeom prst="foldedCorner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sz="1400" dirty="0" smtClean="0"/>
              <a:t>SADI Service OWL</a:t>
            </a:r>
            <a:endParaRPr lang="en-US" sz="1400" dirty="0"/>
          </a:p>
        </p:txBody>
      </p:sp>
      <p:sp>
        <p:nvSpPr>
          <p:cNvPr id="35" name="Rectangle 34"/>
          <p:cNvSpPr/>
          <p:nvPr/>
        </p:nvSpPr>
        <p:spPr>
          <a:xfrm>
            <a:off x="837139" y="5186502"/>
            <a:ext cx="1376524" cy="766909"/>
          </a:xfrm>
          <a:prstGeom prst="rect">
            <a:avLst/>
          </a:prstGeom>
          <a:noFill/>
          <a:ln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Connector 35"/>
          <p:cNvCxnSpPr>
            <a:stCxn id="35" idx="0"/>
            <a:endCxn id="13" idx="3"/>
          </p:cNvCxnSpPr>
          <p:nvPr/>
        </p:nvCxnSpPr>
        <p:spPr>
          <a:xfrm flipV="1">
            <a:off x="1525401" y="4905489"/>
            <a:ext cx="5938" cy="281013"/>
          </a:xfrm>
          <a:prstGeom prst="line">
            <a:avLst/>
          </a:prstGeom>
          <a:ln w="12700"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13" idx="4"/>
            <a:endCxn id="14" idx="1"/>
          </p:cNvCxnSpPr>
          <p:nvPr/>
        </p:nvCxnSpPr>
        <p:spPr>
          <a:xfrm>
            <a:off x="2403525" y="4477519"/>
            <a:ext cx="517577" cy="409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Rounded Rectangle 41"/>
          <p:cNvSpPr/>
          <p:nvPr/>
        </p:nvSpPr>
        <p:spPr bwMode="auto">
          <a:xfrm>
            <a:off x="5935448" y="3258861"/>
            <a:ext cx="2017946" cy="373735"/>
          </a:xfrm>
          <a:prstGeom prst="roundRect">
            <a:avLst>
              <a:gd name="adj" fmla="val 50000"/>
            </a:avLst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/>
            <a:r>
              <a:rPr lang="en-US" sz="1400" dirty="0" smtClean="0"/>
              <a:t>Selector Service</a:t>
            </a:r>
          </a:p>
        </p:txBody>
      </p:sp>
      <p:sp>
        <p:nvSpPr>
          <p:cNvPr id="43" name="Rounded Rectangle 42"/>
          <p:cNvSpPr/>
          <p:nvPr/>
        </p:nvSpPr>
        <p:spPr bwMode="auto">
          <a:xfrm>
            <a:off x="5935448" y="3877606"/>
            <a:ext cx="2017946" cy="373735"/>
          </a:xfrm>
          <a:prstGeom prst="roundRect">
            <a:avLst>
              <a:gd name="adj" fmla="val 50000"/>
            </a:avLst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/>
            <a:r>
              <a:rPr lang="en-US" sz="1400" dirty="0" smtClean="0"/>
              <a:t>Adaptor Service 1</a:t>
            </a:r>
          </a:p>
        </p:txBody>
      </p:sp>
      <p:sp>
        <p:nvSpPr>
          <p:cNvPr id="44" name="Rounded Rectangle 43"/>
          <p:cNvSpPr/>
          <p:nvPr/>
        </p:nvSpPr>
        <p:spPr bwMode="auto">
          <a:xfrm>
            <a:off x="5935448" y="4516858"/>
            <a:ext cx="2017946" cy="373735"/>
          </a:xfrm>
          <a:prstGeom prst="roundRect">
            <a:avLst>
              <a:gd name="adj" fmla="val 50000"/>
            </a:avLst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/>
            <a:r>
              <a:rPr lang="en-US" sz="1400" dirty="0" smtClean="0"/>
              <a:t>Adaptor Service n</a:t>
            </a:r>
          </a:p>
        </p:txBody>
      </p:sp>
      <p:sp>
        <p:nvSpPr>
          <p:cNvPr id="45" name="Magnetic Disk 44"/>
          <p:cNvSpPr/>
          <p:nvPr/>
        </p:nvSpPr>
        <p:spPr bwMode="auto">
          <a:xfrm>
            <a:off x="3287421" y="1958086"/>
            <a:ext cx="1744373" cy="519678"/>
          </a:xfrm>
          <a:prstGeom prst="flowChartMagneticDisk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00" b="1" dirty="0" smtClean="0">
                <a:latin typeface="Verdana" pitchFamily="34" charset="0"/>
              </a:rPr>
              <a:t>EDAC Data</a:t>
            </a:r>
          </a:p>
        </p:txBody>
      </p:sp>
      <p:sp>
        <p:nvSpPr>
          <p:cNvPr id="47" name="Folded Corner 46"/>
          <p:cNvSpPr/>
          <p:nvPr/>
        </p:nvSpPr>
        <p:spPr>
          <a:xfrm>
            <a:off x="2955082" y="5230470"/>
            <a:ext cx="1203680" cy="730150"/>
          </a:xfrm>
          <a:prstGeom prst="foldedCorner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sz="1400" dirty="0" smtClean="0"/>
              <a:t>Experiment Specifications RDF</a:t>
            </a:r>
            <a:endParaRPr lang="en-US" sz="1400" dirty="0"/>
          </a:p>
        </p:txBody>
      </p:sp>
      <p:cxnSp>
        <p:nvCxnSpPr>
          <p:cNvPr id="48" name="Straight Arrow Connector 47"/>
          <p:cNvCxnSpPr>
            <a:stCxn id="103" idx="0"/>
            <a:endCxn id="14" idx="2"/>
          </p:cNvCxnSpPr>
          <p:nvPr/>
        </p:nvCxnSpPr>
        <p:spPr>
          <a:xfrm flipH="1" flipV="1">
            <a:off x="4304617" y="4778525"/>
            <a:ext cx="6148" cy="390289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>
            <a:stCxn id="88" idx="2"/>
            <a:endCxn id="42" idx="0"/>
          </p:cNvCxnSpPr>
          <p:nvPr/>
        </p:nvCxnSpPr>
        <p:spPr>
          <a:xfrm>
            <a:off x="6940083" y="2766929"/>
            <a:ext cx="4338" cy="491932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>
            <a:stCxn id="42" idx="2"/>
            <a:endCxn id="43" idx="0"/>
          </p:cNvCxnSpPr>
          <p:nvPr/>
        </p:nvCxnSpPr>
        <p:spPr>
          <a:xfrm>
            <a:off x="6944421" y="3632596"/>
            <a:ext cx="0" cy="245010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>
            <a:stCxn id="43" idx="2"/>
            <a:endCxn id="44" idx="0"/>
          </p:cNvCxnSpPr>
          <p:nvPr/>
        </p:nvCxnSpPr>
        <p:spPr>
          <a:xfrm>
            <a:off x="6944421" y="4251341"/>
            <a:ext cx="0" cy="265517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Rounded Rectangle 73"/>
          <p:cNvSpPr/>
          <p:nvPr/>
        </p:nvSpPr>
        <p:spPr bwMode="auto">
          <a:xfrm>
            <a:off x="5935448" y="5136203"/>
            <a:ext cx="2017946" cy="373735"/>
          </a:xfrm>
          <a:prstGeom prst="roundRect">
            <a:avLst>
              <a:gd name="adj" fmla="val 50000"/>
            </a:avLst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/>
            <a:r>
              <a:rPr lang="en-US" sz="1400" dirty="0" err="1" smtClean="0"/>
              <a:t>Lifemapper</a:t>
            </a:r>
            <a:r>
              <a:rPr lang="en-US" sz="1400" dirty="0" smtClean="0"/>
              <a:t> Service</a:t>
            </a:r>
          </a:p>
        </p:txBody>
      </p:sp>
      <p:cxnSp>
        <p:nvCxnSpPr>
          <p:cNvPr id="75" name="Straight Arrow Connector 74"/>
          <p:cNvCxnSpPr>
            <a:stCxn id="44" idx="2"/>
            <a:endCxn id="74" idx="0"/>
          </p:cNvCxnSpPr>
          <p:nvPr/>
        </p:nvCxnSpPr>
        <p:spPr>
          <a:xfrm>
            <a:off x="6944421" y="4890593"/>
            <a:ext cx="0" cy="245610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5" name="Picture 8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9874" y="1764320"/>
            <a:ext cx="1762637" cy="883538"/>
          </a:xfrm>
          <a:prstGeom prst="rect">
            <a:avLst/>
          </a:prstGeo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88" name="Rectangle 87"/>
          <p:cNvSpPr/>
          <p:nvPr/>
        </p:nvSpPr>
        <p:spPr>
          <a:xfrm>
            <a:off x="5913543" y="1672625"/>
            <a:ext cx="2053079" cy="1094304"/>
          </a:xfrm>
          <a:prstGeom prst="rect">
            <a:avLst/>
          </a:prstGeom>
          <a:noFill/>
          <a:ln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9" name="Straight Connector 88"/>
          <p:cNvCxnSpPr>
            <a:stCxn id="88" idx="1"/>
            <a:endCxn id="45" idx="4"/>
          </p:cNvCxnSpPr>
          <p:nvPr/>
        </p:nvCxnSpPr>
        <p:spPr>
          <a:xfrm flipH="1" flipV="1">
            <a:off x="5031794" y="2217925"/>
            <a:ext cx="881749" cy="1852"/>
          </a:xfrm>
          <a:prstGeom prst="line">
            <a:avLst/>
          </a:prstGeom>
          <a:ln w="12700"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/>
          <p:cNvCxnSpPr>
            <a:stCxn id="8" idx="4"/>
            <a:endCxn id="42" idx="1"/>
          </p:cNvCxnSpPr>
          <p:nvPr/>
        </p:nvCxnSpPr>
        <p:spPr>
          <a:xfrm>
            <a:off x="2448665" y="3425957"/>
            <a:ext cx="3486783" cy="19772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1" name="Folded Corner 100"/>
          <p:cNvSpPr/>
          <p:nvPr/>
        </p:nvSpPr>
        <p:spPr>
          <a:xfrm>
            <a:off x="4310745" y="5223261"/>
            <a:ext cx="1351852" cy="730150"/>
          </a:xfrm>
          <a:prstGeom prst="foldedCorner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sz="1400" dirty="0" smtClean="0"/>
              <a:t>Model Generation Query (SPARQL)</a:t>
            </a:r>
            <a:endParaRPr lang="en-US" sz="1400" dirty="0"/>
          </a:p>
        </p:txBody>
      </p:sp>
      <p:sp>
        <p:nvSpPr>
          <p:cNvPr id="103" name="Rectangle 102"/>
          <p:cNvSpPr/>
          <p:nvPr/>
        </p:nvSpPr>
        <p:spPr>
          <a:xfrm>
            <a:off x="2856536" y="5168814"/>
            <a:ext cx="2908458" cy="930126"/>
          </a:xfrm>
          <a:prstGeom prst="rect">
            <a:avLst/>
          </a:prstGeom>
          <a:noFill/>
          <a:ln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5" name="Picture 10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9316" y="5675940"/>
            <a:ext cx="1530209" cy="588795"/>
          </a:xfrm>
          <a:prstGeom prst="rect">
            <a:avLst/>
          </a:prstGeo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cxnSp>
        <p:nvCxnSpPr>
          <p:cNvPr id="106" name="Straight Arrow Connector 105"/>
          <p:cNvCxnSpPr>
            <a:stCxn id="74" idx="2"/>
            <a:endCxn id="105" idx="0"/>
          </p:cNvCxnSpPr>
          <p:nvPr/>
        </p:nvCxnSpPr>
        <p:spPr>
          <a:xfrm>
            <a:off x="6944421" y="5509938"/>
            <a:ext cx="0" cy="166002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Oval 50"/>
          <p:cNvSpPr/>
          <p:nvPr/>
        </p:nvSpPr>
        <p:spPr>
          <a:xfrm>
            <a:off x="601732" y="2933331"/>
            <a:ext cx="330441" cy="330441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1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2" name="Oval 51"/>
          <p:cNvSpPr/>
          <p:nvPr/>
        </p:nvSpPr>
        <p:spPr>
          <a:xfrm>
            <a:off x="539071" y="4012110"/>
            <a:ext cx="330441" cy="330441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</a:rPr>
              <a:t>2</a:t>
            </a:r>
          </a:p>
        </p:txBody>
      </p:sp>
      <p:sp>
        <p:nvSpPr>
          <p:cNvPr id="53" name="Oval 52"/>
          <p:cNvSpPr/>
          <p:nvPr/>
        </p:nvSpPr>
        <p:spPr>
          <a:xfrm>
            <a:off x="2919627" y="4153420"/>
            <a:ext cx="330441" cy="330441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</a:rPr>
              <a:t>3</a:t>
            </a:r>
          </a:p>
        </p:txBody>
      </p:sp>
      <p:sp>
        <p:nvSpPr>
          <p:cNvPr id="3" name="Rectangle 2"/>
          <p:cNvSpPr/>
          <p:nvPr/>
        </p:nvSpPr>
        <p:spPr>
          <a:xfrm>
            <a:off x="2951403" y="3829371"/>
            <a:ext cx="256993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b="1" dirty="0"/>
              <a:t>http://</a:t>
            </a:r>
            <a:r>
              <a:rPr lang="en-US" sz="1400" b="1" dirty="0" err="1"/>
              <a:t>biordf.net</a:t>
            </a:r>
            <a:r>
              <a:rPr lang="en-US" sz="1400" b="1" dirty="0"/>
              <a:t>/</a:t>
            </a:r>
            <a:r>
              <a:rPr lang="en-US" sz="1400" b="1" dirty="0" err="1"/>
              <a:t>cardioSHARE</a:t>
            </a:r>
            <a:r>
              <a:rPr lang="en-US" sz="1400" b="1" dirty="0"/>
              <a:t>/</a:t>
            </a:r>
          </a:p>
        </p:txBody>
      </p:sp>
      <p:sp>
        <p:nvSpPr>
          <p:cNvPr id="5" name="Rectangle 4"/>
          <p:cNvSpPr/>
          <p:nvPr/>
        </p:nvSpPr>
        <p:spPr>
          <a:xfrm>
            <a:off x="132150" y="6028657"/>
            <a:ext cx="285255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b="1" dirty="0"/>
              <a:t>http://</a:t>
            </a:r>
            <a:r>
              <a:rPr lang="en-US" sz="1400" b="1" dirty="0" err="1"/>
              <a:t>sadiframework.org</a:t>
            </a:r>
            <a:r>
              <a:rPr lang="en-US" sz="1400" b="1" dirty="0"/>
              <a:t>/content/</a:t>
            </a:r>
          </a:p>
        </p:txBody>
      </p:sp>
    </p:spTree>
    <p:extLst>
      <p:ext uri="{BB962C8B-B14F-4D97-AF65-F5344CB8AC3E}">
        <p14:creationId xmlns:p14="http://schemas.microsoft.com/office/powerpoint/2010/main" val="20656259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Harvesting from Earth Data Analysis Center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0002" y="3560907"/>
            <a:ext cx="2387600" cy="1196807"/>
          </a:xfrm>
          <a:prstGeom prst="rect">
            <a:avLst/>
          </a:prstGeo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Magnetic Disk 4"/>
          <p:cNvSpPr/>
          <p:nvPr/>
        </p:nvSpPr>
        <p:spPr>
          <a:xfrm>
            <a:off x="732410" y="1805373"/>
            <a:ext cx="822960" cy="822960"/>
          </a:xfrm>
          <a:prstGeom prst="flowChartMagneticDisk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" name="Magnetic Disk 6"/>
          <p:cNvSpPr/>
          <p:nvPr/>
        </p:nvSpPr>
        <p:spPr>
          <a:xfrm>
            <a:off x="619710" y="3800720"/>
            <a:ext cx="822960" cy="822960"/>
          </a:xfrm>
          <a:prstGeom prst="flowChartMagneticDisk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8" name="Folded Corner 7"/>
          <p:cNvSpPr/>
          <p:nvPr/>
        </p:nvSpPr>
        <p:spPr>
          <a:xfrm>
            <a:off x="2806131" y="1980581"/>
            <a:ext cx="1262672" cy="809388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WCS Get Capabilities</a:t>
            </a:r>
          </a:p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XML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12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19710" y="2655351"/>
            <a:ext cx="12575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Metadata Store</a:t>
            </a:r>
            <a:endParaRPr lang="en-US" dirty="0"/>
          </a:p>
        </p:txBody>
      </p:sp>
      <p:sp>
        <p:nvSpPr>
          <p:cNvPr id="22" name="Folded Corner 21"/>
          <p:cNvSpPr/>
          <p:nvPr/>
        </p:nvSpPr>
        <p:spPr>
          <a:xfrm>
            <a:off x="4519853" y="2078263"/>
            <a:ext cx="1078884" cy="625337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FGDC XML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23" name="Folded Corner 22"/>
          <p:cNvSpPr/>
          <p:nvPr/>
        </p:nvSpPr>
        <p:spPr>
          <a:xfrm>
            <a:off x="6166429" y="1472443"/>
            <a:ext cx="1078884" cy="625337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CF Keywords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27" name="Folded Corner 26"/>
          <p:cNvSpPr/>
          <p:nvPr/>
        </p:nvSpPr>
        <p:spPr>
          <a:xfrm>
            <a:off x="6166429" y="2308017"/>
            <a:ext cx="1181305" cy="1005990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000000"/>
                </a:solidFill>
              </a:rPr>
              <a:t>ISO</a:t>
            </a:r>
          </a:p>
          <a:p>
            <a:pPr algn="ctr"/>
            <a:r>
              <a:rPr lang="en-US" sz="1400" dirty="0">
                <a:solidFill>
                  <a:srgbClr val="000000"/>
                </a:solidFill>
              </a:rPr>
              <a:t>19115 </a:t>
            </a:r>
          </a:p>
          <a:p>
            <a:pPr algn="ctr"/>
            <a:r>
              <a:rPr lang="en-US" sz="1400" dirty="0">
                <a:solidFill>
                  <a:srgbClr val="000000"/>
                </a:solidFill>
              </a:rPr>
              <a:t>Topic</a:t>
            </a:r>
          </a:p>
          <a:p>
            <a:pPr algn="ctr"/>
            <a:r>
              <a:rPr lang="en-US" sz="1400" dirty="0">
                <a:solidFill>
                  <a:srgbClr val="000000"/>
                </a:solidFill>
              </a:rPr>
              <a:t>Categories</a:t>
            </a:r>
          </a:p>
        </p:txBody>
      </p:sp>
      <p:sp>
        <p:nvSpPr>
          <p:cNvPr id="28" name="Folded Corner 27"/>
          <p:cNvSpPr/>
          <p:nvPr/>
        </p:nvSpPr>
        <p:spPr>
          <a:xfrm>
            <a:off x="7547075" y="1756226"/>
            <a:ext cx="1181305" cy="1005990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rgbClr val="000000"/>
                </a:solidFill>
              </a:rPr>
              <a:t>GCMD</a:t>
            </a:r>
          </a:p>
          <a:p>
            <a:r>
              <a:rPr lang="en-US" sz="1400" dirty="0" smtClean="0">
                <a:solidFill>
                  <a:srgbClr val="000000"/>
                </a:solidFill>
              </a:rPr>
              <a:t>Categories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5981700" y="1332375"/>
            <a:ext cx="2908603" cy="2104407"/>
          </a:xfrm>
          <a:prstGeom prst="rect">
            <a:avLst/>
          </a:prstGeom>
          <a:noFill/>
          <a:ln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Arrow Connector 30"/>
          <p:cNvCxnSpPr>
            <a:stCxn id="8" idx="3"/>
            <a:endCxn id="22" idx="1"/>
          </p:cNvCxnSpPr>
          <p:nvPr/>
        </p:nvCxnSpPr>
        <p:spPr>
          <a:xfrm>
            <a:off x="4068803" y="2385275"/>
            <a:ext cx="451050" cy="5657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22" idx="3"/>
            <a:endCxn id="29" idx="1"/>
          </p:cNvCxnSpPr>
          <p:nvPr/>
        </p:nvCxnSpPr>
        <p:spPr>
          <a:xfrm flipV="1">
            <a:off x="5598737" y="2384579"/>
            <a:ext cx="382963" cy="6353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Left Brace 35"/>
          <p:cNvSpPr/>
          <p:nvPr/>
        </p:nvSpPr>
        <p:spPr>
          <a:xfrm>
            <a:off x="1830365" y="1668583"/>
            <a:ext cx="311285" cy="1519157"/>
          </a:xfrm>
          <a:prstGeom prst="leftBrace">
            <a:avLst>
              <a:gd name="adj1" fmla="val 96338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332690" y="4757714"/>
            <a:ext cx="1257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Data Store</a:t>
            </a:r>
            <a:endParaRPr lang="en-US" dirty="0"/>
          </a:p>
        </p:txBody>
      </p:sp>
      <p:sp>
        <p:nvSpPr>
          <p:cNvPr id="38" name="Left Brace 37"/>
          <p:cNvSpPr/>
          <p:nvPr/>
        </p:nvSpPr>
        <p:spPr>
          <a:xfrm>
            <a:off x="1780561" y="3414861"/>
            <a:ext cx="311285" cy="1519157"/>
          </a:xfrm>
          <a:prstGeom prst="leftBrace">
            <a:avLst>
              <a:gd name="adj1" fmla="val 96338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Arrow Connector 38"/>
          <p:cNvCxnSpPr>
            <a:stCxn id="8" idx="2"/>
            <a:endCxn id="4" idx="0"/>
          </p:cNvCxnSpPr>
          <p:nvPr/>
        </p:nvCxnSpPr>
        <p:spPr>
          <a:xfrm flipH="1">
            <a:off x="3433802" y="2789969"/>
            <a:ext cx="3665" cy="770938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266428" y="4831171"/>
            <a:ext cx="42867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WCS Data = Multipart MIME = Payload Tiff + Metadata</a:t>
            </a:r>
            <a:endParaRPr lang="en-US" sz="1400" b="1" dirty="0"/>
          </a:p>
        </p:txBody>
      </p:sp>
      <p:sp>
        <p:nvSpPr>
          <p:cNvPr id="21" name="Magnetic Disk 20"/>
          <p:cNvSpPr/>
          <p:nvPr/>
        </p:nvSpPr>
        <p:spPr bwMode="auto">
          <a:xfrm>
            <a:off x="7209711" y="4548968"/>
            <a:ext cx="1744373" cy="855940"/>
          </a:xfrm>
          <a:prstGeom prst="flowChartMagneticDisk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00" b="1" dirty="0" smtClean="0">
                <a:latin typeface="Verdana" pitchFamily="34" charset="0"/>
              </a:rPr>
              <a:t>Semantic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00" b="1" dirty="0" smtClean="0">
                <a:latin typeface="Verdana" pitchFamily="34" charset="0"/>
              </a:rPr>
              <a:t>Metadata</a:t>
            </a:r>
          </a:p>
        </p:txBody>
      </p:sp>
      <p:sp>
        <p:nvSpPr>
          <p:cNvPr id="10" name="Down Arrow 9"/>
          <p:cNvSpPr/>
          <p:nvPr/>
        </p:nvSpPr>
        <p:spPr>
          <a:xfrm>
            <a:off x="7988203" y="3586902"/>
            <a:ext cx="669328" cy="859219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377646" y="3582937"/>
            <a:ext cx="309614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Harvesting</a:t>
            </a:r>
            <a:r>
              <a:rPr lang="en-US" sz="1400" dirty="0" smtClean="0"/>
              <a:t>: translate metadata descriptions into our </a:t>
            </a:r>
            <a:r>
              <a:rPr lang="en-US" sz="1400" dirty="0" err="1" smtClean="0"/>
              <a:t>ELSEWeb</a:t>
            </a:r>
            <a:r>
              <a:rPr lang="en-US" sz="1400" dirty="0" smtClean="0"/>
              <a:t> data model </a:t>
            </a:r>
            <a:endParaRPr lang="en-US" sz="1400" dirty="0"/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7874350"/>
              </p:ext>
            </p:extLst>
          </p:nvPr>
        </p:nvGraphicFramePr>
        <p:xfrm>
          <a:off x="193700" y="5734469"/>
          <a:ext cx="8229600" cy="813760"/>
        </p:xfrm>
        <a:graphic>
          <a:graphicData uri="http://schemas.openxmlformats.org/drawingml/2006/table">
            <a:tbl>
              <a:tblPr/>
              <a:tblGrid>
                <a:gridCol w="1221500"/>
                <a:gridCol w="2101395"/>
                <a:gridCol w="2474056"/>
                <a:gridCol w="2432649"/>
              </a:tblGrid>
              <a:tr h="159416">
                <a:tc rowSpan="3"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CF</a:t>
                      </a:r>
                    </a:p>
                  </a:txBody>
                  <a:tcPr marL="10352" marR="10352" marT="1035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dew_point_temperature</a:t>
                      </a:r>
                    </a:p>
                  </a:txBody>
                  <a:tcPr marL="10352" marR="10352" marT="103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degrees celsius * 100</a:t>
                      </a:r>
                    </a:p>
                  </a:txBody>
                  <a:tcPr marL="10352" marR="10352" marT="103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1532</a:t>
                      </a:r>
                    </a:p>
                  </a:txBody>
                  <a:tcPr marL="10352" marR="10352" marT="103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</a:tr>
              <a:tr h="15941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precipitation_amount</a:t>
                      </a:r>
                    </a:p>
                  </a:txBody>
                  <a:tcPr marL="10352" marR="10352" marT="103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Millimeters times 100</a:t>
                      </a:r>
                    </a:p>
                  </a:txBody>
                  <a:tcPr marL="10352" marR="10352" marT="103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1532</a:t>
                      </a:r>
                    </a:p>
                  </a:txBody>
                  <a:tcPr marL="10352" marR="10352" marT="103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</a:tr>
              <a:tr h="15941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air_temperature</a:t>
                      </a:r>
                    </a:p>
                  </a:txBody>
                  <a:tcPr marL="10352" marR="10352" marT="103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degrees celsius * 100</a:t>
                      </a:r>
                    </a:p>
                  </a:txBody>
                  <a:tcPr marL="10352" marR="10352" marT="103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3064</a:t>
                      </a:r>
                    </a:p>
                  </a:txBody>
                  <a:tcPr marL="10352" marR="10352" marT="103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</a:tr>
              <a:tr h="159416">
                <a:tc rowSpan="2"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GCMD_Science</a:t>
                      </a:r>
                    </a:p>
                  </a:txBody>
                  <a:tcPr marL="10352" marR="10352" marT="1035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LAND SURFACE TEMPERATURE</a:t>
                      </a:r>
                    </a:p>
                  </a:txBody>
                  <a:tcPr marL="10352" marR="10352" marT="103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bit field</a:t>
                      </a:r>
                    </a:p>
                  </a:txBody>
                  <a:tcPr marL="10352" marR="10352" marT="103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424</a:t>
                      </a:r>
                    </a:p>
                  </a:txBody>
                  <a:tcPr marL="10352" marR="10352" marT="103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</a:tr>
              <a:tr h="15941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VEGETATION INDEX</a:t>
                      </a:r>
                    </a:p>
                  </a:txBody>
                  <a:tcPr marL="10352" marR="10352" marT="103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unitless</a:t>
                      </a:r>
                    </a:p>
                  </a:txBody>
                  <a:tcPr marL="10352" marR="10352" marT="103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104</a:t>
                      </a:r>
                    </a:p>
                  </a:txBody>
                  <a:tcPr marL="10352" marR="10352" marT="103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</a:tr>
            </a:tbl>
          </a:graphicData>
        </a:graphic>
      </p:graphicFrame>
      <p:sp>
        <p:nvSpPr>
          <p:cNvPr id="13" name="Rectangle 12"/>
          <p:cNvSpPr/>
          <p:nvPr/>
        </p:nvSpPr>
        <p:spPr>
          <a:xfrm>
            <a:off x="193700" y="5365137"/>
            <a:ext cx="4382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Harvested Data Breakdown of 6656 Datasets</a:t>
            </a:r>
          </a:p>
        </p:txBody>
      </p:sp>
      <p:sp>
        <p:nvSpPr>
          <p:cNvPr id="26" name="Oval 25"/>
          <p:cNvSpPr/>
          <p:nvPr/>
        </p:nvSpPr>
        <p:spPr>
          <a:xfrm>
            <a:off x="167469" y="738771"/>
            <a:ext cx="330441" cy="330441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1</a:t>
            </a: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1860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10" grpId="0" animBg="1"/>
      <p:bldP spid="24" grpId="0"/>
      <p:bldP spid="1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Desirable Semantic Metadata Model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13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069479" y="4016627"/>
            <a:ext cx="4754282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Data Catalog Vocabulary (DCAT): Describes non-RDF datasets in terms of spatial/temporal coverage, format, and themes</a:t>
            </a:r>
            <a:endParaRPr lang="en-US" sz="1600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432292" y="2721384"/>
            <a:ext cx="2556040" cy="583186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2400" b="1" dirty="0" smtClean="0"/>
              <a:t>What kind of data?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607022" y="2596864"/>
            <a:ext cx="5196105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Observation Ontology (OBOE): Describes data in terms of entities (i.e., the physical thing being measured and it characteristics (i.e., properties)</a:t>
            </a:r>
            <a:endParaRPr lang="en-US" sz="1600" dirty="0"/>
          </a:p>
        </p:txBody>
      </p:sp>
      <p:sp>
        <p:nvSpPr>
          <p:cNvPr id="11" name="TextBox 10"/>
          <p:cNvSpPr txBox="1"/>
          <p:nvPr/>
        </p:nvSpPr>
        <p:spPr>
          <a:xfrm>
            <a:off x="5379001" y="5517202"/>
            <a:ext cx="3444759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Provenance Ontology (PROV-O): W3C recommendation for interchanging provenance modeled in PROV</a:t>
            </a:r>
            <a:endParaRPr lang="en-US" sz="1600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429183" y="3992707"/>
            <a:ext cx="3550155" cy="5831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 smtClean="0"/>
              <a:t>Where can I get the data?</a:t>
            </a:r>
            <a:endParaRPr lang="en-US" sz="2400" b="1" dirty="0"/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429183" y="5146359"/>
            <a:ext cx="5398074" cy="13865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 smtClean="0"/>
              <a:t>How was the data </a:t>
            </a:r>
            <a:r>
              <a:rPr lang="en-US" sz="2400" b="1" dirty="0" smtClean="0"/>
              <a:t>generated?</a:t>
            </a:r>
            <a:endParaRPr lang="en-US" sz="2400" b="1" dirty="0" smtClean="0"/>
          </a:p>
          <a:p>
            <a:pPr marL="0" indent="0">
              <a:buNone/>
            </a:pPr>
            <a:r>
              <a:rPr lang="en-US" sz="2400" b="1" dirty="0" smtClean="0"/>
              <a:t>Who was responsible for publishing?</a:t>
            </a:r>
          </a:p>
          <a:p>
            <a:pPr marL="0" indent="0">
              <a:buNone/>
            </a:pPr>
            <a:r>
              <a:rPr lang="en-US" sz="2400" b="1" dirty="0" smtClean="0"/>
              <a:t>When was it generated?</a:t>
            </a:r>
            <a:endParaRPr lang="en-US" sz="2400" b="1" dirty="0"/>
          </a:p>
        </p:txBody>
      </p:sp>
      <p:sp>
        <p:nvSpPr>
          <p:cNvPr id="18" name="Rectangle 17"/>
          <p:cNvSpPr/>
          <p:nvPr/>
        </p:nvSpPr>
        <p:spPr>
          <a:xfrm>
            <a:off x="457199" y="1846266"/>
            <a:ext cx="809690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The </a:t>
            </a:r>
            <a:r>
              <a:rPr lang="en-US" dirty="0" err="1"/>
              <a:t>ELSEWeb</a:t>
            </a:r>
            <a:r>
              <a:rPr lang="en-US" dirty="0"/>
              <a:t> Semantic Data model was designed to support the following concerns:</a:t>
            </a:r>
          </a:p>
        </p:txBody>
      </p:sp>
    </p:spTree>
    <p:extLst>
      <p:ext uri="{BB962C8B-B14F-4D97-AF65-F5344CB8AC3E}">
        <p14:creationId xmlns:p14="http://schemas.microsoft.com/office/powerpoint/2010/main" val="35362013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build="p"/>
      <p:bldP spid="10" grpId="0" animBg="1"/>
      <p:bldP spid="11" grpId="0" animBg="1"/>
      <p:bldP spid="12" grpId="0"/>
      <p:bldP spid="1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Partial Semantic Data Model</a:t>
            </a:r>
            <a:endParaRPr lang="en-US" dirty="0"/>
          </a:p>
        </p:txBody>
      </p:sp>
      <p:sp>
        <p:nvSpPr>
          <p:cNvPr id="73" name="TextBox 72"/>
          <p:cNvSpPr txBox="1"/>
          <p:nvPr/>
        </p:nvSpPr>
        <p:spPr>
          <a:xfrm>
            <a:off x="392234" y="1829771"/>
            <a:ext cx="1353556" cy="461665"/>
          </a:xfrm>
          <a:prstGeom prst="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Catalog</a:t>
            </a:r>
            <a:endParaRPr lang="en-US" sz="2400" b="0" dirty="0"/>
          </a:p>
        </p:txBody>
      </p:sp>
      <p:sp>
        <p:nvSpPr>
          <p:cNvPr id="74" name="TextBox 73"/>
          <p:cNvSpPr txBox="1"/>
          <p:nvPr/>
        </p:nvSpPr>
        <p:spPr>
          <a:xfrm>
            <a:off x="3931275" y="1829770"/>
            <a:ext cx="1377751" cy="461665"/>
          </a:xfrm>
          <a:prstGeom prst="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Dataset</a:t>
            </a:r>
            <a:endParaRPr lang="en-US" sz="2400" b="0" dirty="0"/>
          </a:p>
        </p:txBody>
      </p:sp>
      <p:sp>
        <p:nvSpPr>
          <p:cNvPr id="75" name="TextBox 74"/>
          <p:cNvSpPr txBox="1"/>
          <p:nvPr/>
        </p:nvSpPr>
        <p:spPr>
          <a:xfrm>
            <a:off x="3651882" y="2896057"/>
            <a:ext cx="1935295" cy="830997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dirty="0" err="1" smtClean="0">
                <a:effectLst/>
              </a:rPr>
              <a:t>WCSCoverage</a:t>
            </a:r>
            <a:endParaRPr lang="en-US" sz="2400" dirty="0" smtClean="0">
              <a:effectLst/>
            </a:endParaRPr>
          </a:p>
          <a:p>
            <a:r>
              <a:rPr lang="en-US" sz="2400" b="0" dirty="0" smtClean="0">
                <a:effectLst/>
              </a:rPr>
              <a:t>Dataset</a:t>
            </a:r>
            <a:endParaRPr lang="en-US" sz="2400" b="0" dirty="0">
              <a:effectLst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7436466" y="3082836"/>
            <a:ext cx="1475284" cy="461665"/>
          </a:xfrm>
          <a:prstGeom prst="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Location</a:t>
            </a:r>
            <a:endParaRPr lang="en-US" sz="2400" b="0" dirty="0"/>
          </a:p>
        </p:txBody>
      </p:sp>
      <p:sp>
        <p:nvSpPr>
          <p:cNvPr id="77" name="TextBox 76"/>
          <p:cNvSpPr txBox="1"/>
          <p:nvPr/>
        </p:nvSpPr>
        <p:spPr>
          <a:xfrm>
            <a:off x="307554" y="3082835"/>
            <a:ext cx="2247731" cy="461665"/>
          </a:xfrm>
          <a:prstGeom prst="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PeriodOfTime</a:t>
            </a:r>
            <a:endParaRPr lang="en-US" sz="2400" b="0" dirty="0"/>
          </a:p>
        </p:txBody>
      </p:sp>
      <p:cxnSp>
        <p:nvCxnSpPr>
          <p:cNvPr id="78" name="Straight Arrow Connector 77"/>
          <p:cNvCxnSpPr>
            <a:stCxn id="75" idx="0"/>
            <a:endCxn id="74" idx="2"/>
          </p:cNvCxnSpPr>
          <p:nvPr/>
        </p:nvCxnSpPr>
        <p:spPr bwMode="auto">
          <a:xfrm flipV="1">
            <a:off x="4619530" y="2291435"/>
            <a:ext cx="621" cy="604622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79" name="TextBox 78"/>
          <p:cNvSpPr txBox="1"/>
          <p:nvPr/>
        </p:nvSpPr>
        <p:spPr>
          <a:xfrm>
            <a:off x="7030071" y="1829771"/>
            <a:ext cx="1977524" cy="461665"/>
          </a:xfrm>
          <a:prstGeom prst="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Distribution</a:t>
            </a:r>
            <a:endParaRPr lang="en-US" sz="2400" b="0" dirty="0"/>
          </a:p>
        </p:txBody>
      </p:sp>
      <p:cxnSp>
        <p:nvCxnSpPr>
          <p:cNvPr id="80" name="Straight Arrow Connector 79"/>
          <p:cNvCxnSpPr>
            <a:stCxn id="73" idx="3"/>
            <a:endCxn id="74" idx="1"/>
          </p:cNvCxnSpPr>
          <p:nvPr/>
        </p:nvCxnSpPr>
        <p:spPr bwMode="auto">
          <a:xfrm flipV="1">
            <a:off x="1745790" y="2060603"/>
            <a:ext cx="2185485" cy="1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81" name="Straight Arrow Connector 80"/>
          <p:cNvCxnSpPr>
            <a:stCxn id="74" idx="3"/>
            <a:endCxn id="79" idx="1"/>
          </p:cNvCxnSpPr>
          <p:nvPr/>
        </p:nvCxnSpPr>
        <p:spPr bwMode="auto">
          <a:xfrm>
            <a:off x="5309026" y="2060603"/>
            <a:ext cx="1721045" cy="1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82" name="Straight Arrow Connector 81"/>
          <p:cNvCxnSpPr>
            <a:stCxn id="75" idx="3"/>
            <a:endCxn id="76" idx="1"/>
          </p:cNvCxnSpPr>
          <p:nvPr/>
        </p:nvCxnSpPr>
        <p:spPr bwMode="auto">
          <a:xfrm>
            <a:off x="5587177" y="3311556"/>
            <a:ext cx="1849289" cy="2113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83" name="Straight Arrow Connector 82"/>
          <p:cNvCxnSpPr>
            <a:stCxn id="75" idx="1"/>
            <a:endCxn id="77" idx="3"/>
          </p:cNvCxnSpPr>
          <p:nvPr/>
        </p:nvCxnSpPr>
        <p:spPr bwMode="auto">
          <a:xfrm flipH="1">
            <a:off x="2555285" y="3311556"/>
            <a:ext cx="1096597" cy="2112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84" name="TextBox 83"/>
          <p:cNvSpPr txBox="1"/>
          <p:nvPr/>
        </p:nvSpPr>
        <p:spPr>
          <a:xfrm>
            <a:off x="3474081" y="4234304"/>
            <a:ext cx="2280793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Measurement</a:t>
            </a:r>
            <a:endParaRPr lang="en-US" sz="2400" b="0" dirty="0"/>
          </a:p>
        </p:txBody>
      </p:sp>
      <p:sp>
        <p:nvSpPr>
          <p:cNvPr id="85" name="TextBox 84"/>
          <p:cNvSpPr txBox="1"/>
          <p:nvPr/>
        </p:nvSpPr>
        <p:spPr>
          <a:xfrm>
            <a:off x="256748" y="4234304"/>
            <a:ext cx="2297173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Characteristic</a:t>
            </a:r>
            <a:endParaRPr lang="en-US" sz="2400" b="0" dirty="0"/>
          </a:p>
        </p:txBody>
      </p:sp>
      <p:sp>
        <p:nvSpPr>
          <p:cNvPr id="86" name="TextBox 85"/>
          <p:cNvSpPr txBox="1"/>
          <p:nvPr/>
        </p:nvSpPr>
        <p:spPr>
          <a:xfrm>
            <a:off x="6809941" y="4234306"/>
            <a:ext cx="2041995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Observation</a:t>
            </a:r>
            <a:endParaRPr lang="en-US" sz="2400" b="0" dirty="0"/>
          </a:p>
        </p:txBody>
      </p:sp>
      <p:sp>
        <p:nvSpPr>
          <p:cNvPr id="87" name="TextBox 86"/>
          <p:cNvSpPr txBox="1"/>
          <p:nvPr/>
        </p:nvSpPr>
        <p:spPr>
          <a:xfrm>
            <a:off x="7284077" y="5470436"/>
            <a:ext cx="1081696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Entity</a:t>
            </a:r>
            <a:endParaRPr lang="en-US" sz="2400" b="0" dirty="0"/>
          </a:p>
        </p:txBody>
      </p:sp>
      <p:cxnSp>
        <p:nvCxnSpPr>
          <p:cNvPr id="88" name="Straight Arrow Connector 87"/>
          <p:cNvCxnSpPr>
            <a:stCxn id="75" idx="2"/>
            <a:endCxn id="84" idx="0"/>
          </p:cNvCxnSpPr>
          <p:nvPr/>
        </p:nvCxnSpPr>
        <p:spPr bwMode="auto">
          <a:xfrm flipH="1">
            <a:off x="4614478" y="3727054"/>
            <a:ext cx="5052" cy="507250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89" name="Straight Arrow Connector 88"/>
          <p:cNvCxnSpPr>
            <a:stCxn id="84" idx="3"/>
            <a:endCxn id="86" idx="1"/>
          </p:cNvCxnSpPr>
          <p:nvPr/>
        </p:nvCxnSpPr>
        <p:spPr bwMode="auto">
          <a:xfrm>
            <a:off x="5754874" y="4465137"/>
            <a:ext cx="1055067" cy="2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90" name="Straight Arrow Connector 89"/>
          <p:cNvCxnSpPr>
            <a:stCxn id="84" idx="1"/>
            <a:endCxn id="85" idx="3"/>
          </p:cNvCxnSpPr>
          <p:nvPr/>
        </p:nvCxnSpPr>
        <p:spPr bwMode="auto">
          <a:xfrm flipH="1">
            <a:off x="2553921" y="4465137"/>
            <a:ext cx="920160" cy="0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91" name="Straight Arrow Connector 90"/>
          <p:cNvCxnSpPr>
            <a:stCxn id="86" idx="2"/>
            <a:endCxn id="87" idx="0"/>
          </p:cNvCxnSpPr>
          <p:nvPr/>
        </p:nvCxnSpPr>
        <p:spPr bwMode="auto">
          <a:xfrm flipH="1">
            <a:off x="7824925" y="4695971"/>
            <a:ext cx="6014" cy="774465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94" name="Round Single Corner Rectangle 93"/>
          <p:cNvSpPr/>
          <p:nvPr/>
        </p:nvSpPr>
        <p:spPr bwMode="auto">
          <a:xfrm>
            <a:off x="307555" y="4940524"/>
            <a:ext cx="321733" cy="321733"/>
          </a:xfrm>
          <a:prstGeom prst="round1Rect">
            <a:avLst>
              <a:gd name="adj" fmla="val 0"/>
            </a:avLst>
          </a:prstGeom>
          <a:solidFill>
            <a:srgbClr val="66FFFF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4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2204078" y="1777483"/>
            <a:ext cx="12645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d</a:t>
            </a:r>
            <a:r>
              <a:rPr lang="en-US" sz="1200" dirty="0" err="1" smtClean="0"/>
              <a:t>cat:dataset</a:t>
            </a:r>
            <a:endParaRPr lang="en-US" sz="1200" dirty="0"/>
          </a:p>
        </p:txBody>
      </p:sp>
      <p:sp>
        <p:nvSpPr>
          <p:cNvPr id="96" name="TextBox 95"/>
          <p:cNvSpPr txBox="1"/>
          <p:nvPr/>
        </p:nvSpPr>
        <p:spPr>
          <a:xfrm>
            <a:off x="5445319" y="1780973"/>
            <a:ext cx="16235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 smtClean="0"/>
              <a:t>dcat:distribution</a:t>
            </a:r>
            <a:endParaRPr lang="en-US" sz="1200" dirty="0"/>
          </a:p>
        </p:txBody>
      </p:sp>
      <p:sp>
        <p:nvSpPr>
          <p:cNvPr id="97" name="TextBox 96"/>
          <p:cNvSpPr txBox="1"/>
          <p:nvPr/>
        </p:nvSpPr>
        <p:spPr>
          <a:xfrm>
            <a:off x="6107710" y="3032058"/>
            <a:ext cx="10245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d</a:t>
            </a:r>
            <a:r>
              <a:rPr lang="en-US" sz="1200" dirty="0" err="1" smtClean="0"/>
              <a:t>c:spatial</a:t>
            </a:r>
            <a:endParaRPr lang="en-US" sz="1200" dirty="0"/>
          </a:p>
        </p:txBody>
      </p:sp>
      <p:sp>
        <p:nvSpPr>
          <p:cNvPr id="98" name="TextBox 97"/>
          <p:cNvSpPr txBox="1"/>
          <p:nvPr/>
        </p:nvSpPr>
        <p:spPr>
          <a:xfrm>
            <a:off x="2580692" y="3019606"/>
            <a:ext cx="12249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 smtClean="0"/>
              <a:t>dc:temporal</a:t>
            </a:r>
            <a:endParaRPr lang="en-US" sz="1200" dirty="0"/>
          </a:p>
        </p:txBody>
      </p:sp>
      <p:sp>
        <p:nvSpPr>
          <p:cNvPr id="99" name="TextBox 98"/>
          <p:cNvSpPr txBox="1"/>
          <p:nvPr/>
        </p:nvSpPr>
        <p:spPr>
          <a:xfrm>
            <a:off x="764756" y="4855858"/>
            <a:ext cx="10187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DCAT</a:t>
            </a:r>
            <a:endParaRPr lang="en-US" sz="2400" b="0" dirty="0"/>
          </a:p>
        </p:txBody>
      </p:sp>
      <p:sp>
        <p:nvSpPr>
          <p:cNvPr id="100" name="Round Single Corner Rectangle 99"/>
          <p:cNvSpPr/>
          <p:nvPr/>
        </p:nvSpPr>
        <p:spPr bwMode="auto">
          <a:xfrm>
            <a:off x="307554" y="5808640"/>
            <a:ext cx="321733" cy="321733"/>
          </a:xfrm>
          <a:prstGeom prst="round1Rect">
            <a:avLst>
              <a:gd name="adj" fmla="val 0"/>
            </a:avLst>
          </a:prstGeom>
          <a:solidFill>
            <a:srgbClr val="FFFF00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4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101" name="TextBox 100"/>
          <p:cNvSpPr txBox="1"/>
          <p:nvPr/>
        </p:nvSpPr>
        <p:spPr>
          <a:xfrm>
            <a:off x="764755" y="5711522"/>
            <a:ext cx="10747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OBOE</a:t>
            </a:r>
            <a:endParaRPr lang="en-US" sz="2400" b="0" dirty="0"/>
          </a:p>
        </p:txBody>
      </p:sp>
      <p:sp>
        <p:nvSpPr>
          <p:cNvPr id="102" name="Round Single Corner Rectangle 101"/>
          <p:cNvSpPr/>
          <p:nvPr/>
        </p:nvSpPr>
        <p:spPr bwMode="auto">
          <a:xfrm>
            <a:off x="312047" y="6246074"/>
            <a:ext cx="321733" cy="321733"/>
          </a:xfrm>
          <a:prstGeom prst="round1Rect">
            <a:avLst>
              <a:gd name="adj" fmla="val 0"/>
            </a:avLst>
          </a:prstGeom>
          <a:solidFill>
            <a:srgbClr val="FF6600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4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103" name="TextBox 102"/>
          <p:cNvSpPr txBox="1"/>
          <p:nvPr/>
        </p:nvSpPr>
        <p:spPr>
          <a:xfrm>
            <a:off x="769248" y="6161408"/>
            <a:ext cx="12791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PROVO</a:t>
            </a:r>
            <a:endParaRPr lang="en-US" sz="2400" b="0" dirty="0"/>
          </a:p>
        </p:txBody>
      </p:sp>
      <p:sp>
        <p:nvSpPr>
          <p:cNvPr id="104" name="TextBox 103"/>
          <p:cNvSpPr txBox="1"/>
          <p:nvPr/>
        </p:nvSpPr>
        <p:spPr>
          <a:xfrm>
            <a:off x="5658479" y="3819443"/>
            <a:ext cx="21467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o</a:t>
            </a:r>
            <a:r>
              <a:rPr lang="en-US" sz="1200" dirty="0" err="1" smtClean="0"/>
              <a:t>boe:measurementFor</a:t>
            </a:r>
            <a:endParaRPr lang="en-US" sz="1200" dirty="0"/>
          </a:p>
        </p:txBody>
      </p:sp>
      <p:sp>
        <p:nvSpPr>
          <p:cNvPr id="105" name="TextBox 104"/>
          <p:cNvSpPr txBox="1"/>
          <p:nvPr/>
        </p:nvSpPr>
        <p:spPr>
          <a:xfrm>
            <a:off x="2136345" y="3853307"/>
            <a:ext cx="20378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o</a:t>
            </a:r>
            <a:r>
              <a:rPr lang="en-US" sz="1200" dirty="0" err="1" smtClean="0"/>
              <a:t>boe:ofCharacteristic</a:t>
            </a:r>
            <a:endParaRPr lang="en-US" sz="1200" dirty="0"/>
          </a:p>
        </p:txBody>
      </p:sp>
      <p:sp>
        <p:nvSpPr>
          <p:cNvPr id="106" name="TextBox 105"/>
          <p:cNvSpPr txBox="1"/>
          <p:nvPr/>
        </p:nvSpPr>
        <p:spPr>
          <a:xfrm>
            <a:off x="6809941" y="4950942"/>
            <a:ext cx="13516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o</a:t>
            </a:r>
            <a:r>
              <a:rPr lang="en-US" sz="1200" dirty="0" err="1" smtClean="0"/>
              <a:t>boe:ofEntity</a:t>
            </a:r>
            <a:endParaRPr lang="en-US" sz="1200" dirty="0"/>
          </a:p>
        </p:txBody>
      </p:sp>
      <p:sp>
        <p:nvSpPr>
          <p:cNvPr id="108" name="TextBox 107"/>
          <p:cNvSpPr txBox="1"/>
          <p:nvPr/>
        </p:nvSpPr>
        <p:spPr>
          <a:xfrm>
            <a:off x="3487477" y="2372901"/>
            <a:ext cx="15440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r</a:t>
            </a:r>
            <a:r>
              <a:rPr lang="en-US" sz="1200" dirty="0" err="1" smtClean="0"/>
              <a:t>dfs:subClassOf</a:t>
            </a:r>
            <a:endParaRPr lang="en-US" sz="1200" dirty="0"/>
          </a:p>
        </p:txBody>
      </p:sp>
      <p:sp>
        <p:nvSpPr>
          <p:cNvPr id="39" name="Round Single Corner Rectangle 38"/>
          <p:cNvSpPr/>
          <p:nvPr/>
        </p:nvSpPr>
        <p:spPr bwMode="auto">
          <a:xfrm>
            <a:off x="299087" y="5389789"/>
            <a:ext cx="321733" cy="321733"/>
          </a:xfrm>
          <a:prstGeom prst="round1Rect">
            <a:avLst>
              <a:gd name="adj" fmla="val 0"/>
            </a:avLst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4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780194" y="5278678"/>
            <a:ext cx="13446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 smtClean="0"/>
              <a:t>ELSEWeb</a:t>
            </a:r>
            <a:endParaRPr lang="en-US" sz="2400" b="0" dirty="0"/>
          </a:p>
        </p:txBody>
      </p:sp>
      <p:sp>
        <p:nvSpPr>
          <p:cNvPr id="42" name="TextBox 41"/>
          <p:cNvSpPr txBox="1"/>
          <p:nvPr/>
        </p:nvSpPr>
        <p:spPr>
          <a:xfrm>
            <a:off x="4155472" y="5627615"/>
            <a:ext cx="925554" cy="461665"/>
          </a:xfrm>
          <a:prstGeom prst="rect">
            <a:avLst/>
          </a:prstGeom>
          <a:solidFill>
            <a:srgbClr val="FF66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Agent</a:t>
            </a:r>
            <a:endParaRPr lang="en-US" sz="2400" b="0" dirty="0"/>
          </a:p>
        </p:txBody>
      </p:sp>
      <p:cxnSp>
        <p:nvCxnSpPr>
          <p:cNvPr id="43" name="Straight Arrow Connector 42"/>
          <p:cNvCxnSpPr>
            <a:stCxn id="84" idx="2"/>
            <a:endCxn id="42" idx="0"/>
          </p:cNvCxnSpPr>
          <p:nvPr/>
        </p:nvCxnSpPr>
        <p:spPr bwMode="auto">
          <a:xfrm>
            <a:off x="4614478" y="4695969"/>
            <a:ext cx="3771" cy="931646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46" name="TextBox 45"/>
          <p:cNvSpPr txBox="1"/>
          <p:nvPr/>
        </p:nvSpPr>
        <p:spPr>
          <a:xfrm>
            <a:off x="4591186" y="5053065"/>
            <a:ext cx="17331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p</a:t>
            </a:r>
            <a:r>
              <a:rPr lang="en-US" sz="1200" dirty="0" err="1" smtClean="0"/>
              <a:t>rov:wasAssociatedWith</a:t>
            </a:r>
            <a:endParaRPr lang="en-US" sz="1200" dirty="0"/>
          </a:p>
        </p:txBody>
      </p:sp>
      <p:sp>
        <p:nvSpPr>
          <p:cNvPr id="6" name="Rectangle 5"/>
          <p:cNvSpPr/>
          <p:nvPr/>
        </p:nvSpPr>
        <p:spPr>
          <a:xfrm>
            <a:off x="2124884" y="6253741"/>
            <a:ext cx="570605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/>
              <a:t>http://</a:t>
            </a:r>
            <a:r>
              <a:rPr lang="en-US" sz="1600" b="1" dirty="0" err="1"/>
              <a:t>ontology.cybershare.utep.edu</a:t>
            </a:r>
            <a:r>
              <a:rPr lang="en-US" sz="1600" b="1" dirty="0"/>
              <a:t>/</a:t>
            </a:r>
            <a:r>
              <a:rPr lang="en-US" sz="1600" b="1" dirty="0" err="1"/>
              <a:t>ELSEWeb</a:t>
            </a:r>
            <a:r>
              <a:rPr lang="en-US" sz="1600" b="1" dirty="0"/>
              <a:t>/</a:t>
            </a:r>
            <a:r>
              <a:rPr lang="en-US" sz="1600" b="1" dirty="0" err="1"/>
              <a:t>elsewebdata.owl</a:t>
            </a:r>
            <a:endParaRPr lang="en-US" sz="1600" b="1" dirty="0"/>
          </a:p>
        </p:txBody>
      </p:sp>
      <p:sp>
        <p:nvSpPr>
          <p:cNvPr id="48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23B230E7-971B-F545-A5C5-551EC8F7F6B4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77953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4173000" y="2484304"/>
            <a:ext cx="1514353" cy="400110"/>
          </a:xfrm>
          <a:prstGeom prst="rect">
            <a:avLst/>
          </a:prstGeom>
          <a:solidFill>
            <a:srgbClr val="FFFF00">
              <a:alpha val="71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2790375" y="2484304"/>
            <a:ext cx="1296365" cy="400110"/>
          </a:xfrm>
          <a:prstGeom prst="rect">
            <a:avLst/>
          </a:prstGeom>
          <a:solidFill>
            <a:srgbClr val="FFFF00">
              <a:alpha val="71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Mapping CF to OBOE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15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595391" y="1844190"/>
            <a:ext cx="8050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CF vocabulary couples entities with measurements, so we need to decompose: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843287" y="2484304"/>
            <a:ext cx="28440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/>
              <a:t>dew_point_temperature</a:t>
            </a:r>
            <a:r>
              <a:rPr lang="en-US" sz="2000" b="1" dirty="0"/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258494" y="3778391"/>
            <a:ext cx="1081696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Entity</a:t>
            </a:r>
            <a:endParaRPr lang="en-US" sz="2400" b="0" dirty="0"/>
          </a:p>
        </p:txBody>
      </p:sp>
      <p:sp>
        <p:nvSpPr>
          <p:cNvPr id="12" name="TextBox 11"/>
          <p:cNvSpPr txBox="1"/>
          <p:nvPr/>
        </p:nvSpPr>
        <p:spPr>
          <a:xfrm>
            <a:off x="391060" y="4751041"/>
            <a:ext cx="2815795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Atmospheric Feature </a:t>
            </a:r>
            <a:endParaRPr lang="en-US" sz="2400" b="0" dirty="0"/>
          </a:p>
        </p:txBody>
      </p:sp>
      <p:sp>
        <p:nvSpPr>
          <p:cNvPr id="13" name="TextBox 12"/>
          <p:cNvSpPr txBox="1"/>
          <p:nvPr/>
        </p:nvSpPr>
        <p:spPr>
          <a:xfrm>
            <a:off x="1099758" y="5710459"/>
            <a:ext cx="1403900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DewPoint</a:t>
            </a:r>
            <a:endParaRPr lang="en-US" sz="2400" b="0" dirty="0"/>
          </a:p>
        </p:txBody>
      </p:sp>
      <p:sp>
        <p:nvSpPr>
          <p:cNvPr id="14" name="TextBox 13"/>
          <p:cNvSpPr txBox="1"/>
          <p:nvPr/>
        </p:nvSpPr>
        <p:spPr>
          <a:xfrm>
            <a:off x="5190870" y="3778391"/>
            <a:ext cx="2297173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Characteristic</a:t>
            </a:r>
            <a:endParaRPr lang="en-US" sz="2400" b="0" dirty="0"/>
          </a:p>
        </p:txBody>
      </p:sp>
      <p:sp>
        <p:nvSpPr>
          <p:cNvPr id="15" name="TextBox 14"/>
          <p:cNvSpPr txBox="1"/>
          <p:nvPr/>
        </p:nvSpPr>
        <p:spPr>
          <a:xfrm>
            <a:off x="5437897" y="4751714"/>
            <a:ext cx="1828445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Temperature</a:t>
            </a:r>
            <a:endParaRPr lang="en-US" sz="2400" b="0" dirty="0"/>
          </a:p>
        </p:txBody>
      </p:sp>
      <p:cxnSp>
        <p:nvCxnSpPr>
          <p:cNvPr id="17" name="Straight Arrow Connector 16"/>
          <p:cNvCxnSpPr>
            <a:stCxn id="12" idx="0"/>
            <a:endCxn id="11" idx="2"/>
          </p:cNvCxnSpPr>
          <p:nvPr/>
        </p:nvCxnSpPr>
        <p:spPr>
          <a:xfrm flipV="1">
            <a:off x="1798958" y="4240056"/>
            <a:ext cx="384" cy="51098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13" idx="0"/>
            <a:endCxn id="12" idx="2"/>
          </p:cNvCxnSpPr>
          <p:nvPr/>
        </p:nvCxnSpPr>
        <p:spPr>
          <a:xfrm flipH="1" flipV="1">
            <a:off x="1798958" y="5212706"/>
            <a:ext cx="2750" cy="49775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5" idx="0"/>
            <a:endCxn id="14" idx="2"/>
          </p:cNvCxnSpPr>
          <p:nvPr/>
        </p:nvCxnSpPr>
        <p:spPr>
          <a:xfrm flipH="1" flipV="1">
            <a:off x="6339457" y="4240056"/>
            <a:ext cx="12663" cy="51165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232111" y="3651426"/>
            <a:ext cx="3220452" cy="1889763"/>
          </a:xfrm>
          <a:prstGeom prst="rect">
            <a:avLst/>
          </a:prstGeom>
          <a:noFill/>
          <a:ln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5093753" y="3629740"/>
            <a:ext cx="2538924" cy="1715102"/>
          </a:xfrm>
          <a:prstGeom prst="rect">
            <a:avLst/>
          </a:prstGeom>
          <a:noFill/>
          <a:ln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3490581" y="4348340"/>
            <a:ext cx="16031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Prepackaged with</a:t>
            </a:r>
          </a:p>
          <a:p>
            <a:r>
              <a:rPr lang="en-US" sz="1400" b="1" dirty="0" err="1" smtClean="0"/>
              <a:t>OBOE.owl</a:t>
            </a:r>
            <a:endParaRPr lang="en-US" sz="14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706349" y="6172124"/>
            <a:ext cx="24233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An </a:t>
            </a:r>
            <a:r>
              <a:rPr lang="en-US" sz="1400" b="1" dirty="0" err="1" smtClean="0"/>
              <a:t>ELSEWeb</a:t>
            </a:r>
            <a:r>
              <a:rPr lang="en-US" sz="1400" b="1" dirty="0" smtClean="0"/>
              <a:t> extension</a:t>
            </a:r>
            <a:endParaRPr lang="en-US" sz="1400" b="1" dirty="0"/>
          </a:p>
        </p:txBody>
      </p:sp>
      <p:sp>
        <p:nvSpPr>
          <p:cNvPr id="28" name="TextBox 27"/>
          <p:cNvSpPr txBox="1"/>
          <p:nvPr/>
        </p:nvSpPr>
        <p:spPr>
          <a:xfrm>
            <a:off x="3206855" y="5762655"/>
            <a:ext cx="50210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Need to reuse other ontologies such as SWEET or define own classes.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63678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9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24" grpId="0" animBg="1"/>
      <p:bldP spid="25" grpId="0" animBg="1"/>
      <p:bldP spid="26" grpId="0"/>
      <p:bldP spid="27" grpId="0"/>
      <p:bldP spid="2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Describing Adaptors using SADI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16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32111" y="1562214"/>
            <a:ext cx="845469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Adaptor services perform operations such as:</a:t>
            </a:r>
          </a:p>
          <a:p>
            <a:pPr marL="285750" indent="-285750">
              <a:buFont typeface="Arial"/>
              <a:buChar char="•"/>
            </a:pPr>
            <a:r>
              <a:rPr lang="en-US" b="1" dirty="0" smtClean="0"/>
              <a:t>Data selection </a:t>
            </a:r>
            <a:r>
              <a:rPr lang="en-US" dirty="0" smtClean="0"/>
              <a:t>– binds specifications to satisfactory data</a:t>
            </a:r>
          </a:p>
          <a:p>
            <a:pPr marL="285750" indent="-285750">
              <a:buFont typeface="Arial"/>
              <a:buChar char="•"/>
            </a:pPr>
            <a:r>
              <a:rPr lang="en-US" b="1" dirty="0" smtClean="0"/>
              <a:t>Data transformations </a:t>
            </a:r>
            <a:r>
              <a:rPr lang="en-US" dirty="0" smtClean="0"/>
              <a:t>– transform structure or format of data</a:t>
            </a:r>
          </a:p>
          <a:p>
            <a:pPr marL="285750" indent="-285750">
              <a:buFont typeface="Arial"/>
              <a:buChar char="•"/>
            </a:pPr>
            <a:r>
              <a:rPr lang="en-US" b="1" dirty="0" smtClean="0"/>
              <a:t>Modeling</a:t>
            </a:r>
            <a:r>
              <a:rPr lang="en-US" dirty="0" smtClean="0"/>
              <a:t> – implement modeling algorithm</a:t>
            </a:r>
          </a:p>
          <a:p>
            <a:endParaRPr lang="en-US" dirty="0"/>
          </a:p>
          <a:p>
            <a:r>
              <a:rPr lang="en-US" dirty="0" smtClean="0"/>
              <a:t>Adaptor services are implemented as Semantic Automated Discovery and Integration (SADI) Services: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046613" y="4256665"/>
            <a:ext cx="1453493" cy="46166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Operation</a:t>
            </a:r>
            <a:endParaRPr lang="en-US" sz="2400" b="0" dirty="0"/>
          </a:p>
        </p:txBody>
      </p:sp>
      <p:sp>
        <p:nvSpPr>
          <p:cNvPr id="8" name="TextBox 7"/>
          <p:cNvSpPr txBox="1"/>
          <p:nvPr/>
        </p:nvSpPr>
        <p:spPr>
          <a:xfrm>
            <a:off x="503483" y="4256665"/>
            <a:ext cx="2507567" cy="46166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dirty="0" err="1" smtClean="0"/>
              <a:t>ServiceDescription</a:t>
            </a:r>
            <a:endParaRPr lang="en-US" sz="2400" b="0" dirty="0"/>
          </a:p>
        </p:txBody>
      </p:sp>
      <p:sp>
        <p:nvSpPr>
          <p:cNvPr id="9" name="TextBox 8"/>
          <p:cNvSpPr txBox="1"/>
          <p:nvPr/>
        </p:nvSpPr>
        <p:spPr>
          <a:xfrm>
            <a:off x="6804969" y="3733681"/>
            <a:ext cx="1508346" cy="46166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dirty="0" smtClean="0"/>
              <a:t>Parameter</a:t>
            </a:r>
            <a:endParaRPr lang="en-US" sz="2400" b="0" dirty="0"/>
          </a:p>
        </p:txBody>
      </p:sp>
      <p:cxnSp>
        <p:nvCxnSpPr>
          <p:cNvPr id="17" name="Curved Connector 16"/>
          <p:cNvCxnSpPr>
            <a:stCxn id="8" idx="2"/>
            <a:endCxn id="7" idx="1"/>
          </p:cNvCxnSpPr>
          <p:nvPr/>
        </p:nvCxnSpPr>
        <p:spPr>
          <a:xfrm rot="5400000" flipH="1" flipV="1">
            <a:off x="2786524" y="3458241"/>
            <a:ext cx="230832" cy="2289346"/>
          </a:xfrm>
          <a:prstGeom prst="curvedConnector4">
            <a:avLst>
              <a:gd name="adj1" fmla="val -99033"/>
              <a:gd name="adj2" fmla="val 77383"/>
            </a:avLst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2215709" y="5020518"/>
            <a:ext cx="11905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hasOperation</a:t>
            </a:r>
            <a:endParaRPr lang="en-US" sz="1400" dirty="0"/>
          </a:p>
        </p:txBody>
      </p:sp>
      <p:cxnSp>
        <p:nvCxnSpPr>
          <p:cNvPr id="22" name="Curved Connector 21"/>
          <p:cNvCxnSpPr>
            <a:stCxn id="7" idx="2"/>
            <a:endCxn id="9" idx="1"/>
          </p:cNvCxnSpPr>
          <p:nvPr/>
        </p:nvCxnSpPr>
        <p:spPr>
          <a:xfrm rot="5400000" flipH="1" flipV="1">
            <a:off x="5412256" y="3325617"/>
            <a:ext cx="753816" cy="2031609"/>
          </a:xfrm>
          <a:prstGeom prst="curvedConnector4">
            <a:avLst>
              <a:gd name="adj1" fmla="val -30326"/>
              <a:gd name="adj2" fmla="val 67886"/>
            </a:avLst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4934382" y="5023973"/>
            <a:ext cx="14534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inputParameter</a:t>
            </a:r>
            <a:endParaRPr lang="en-US" sz="1400" dirty="0"/>
          </a:p>
        </p:txBody>
      </p:sp>
      <p:cxnSp>
        <p:nvCxnSpPr>
          <p:cNvPr id="26" name="Curved Connector 25"/>
          <p:cNvCxnSpPr>
            <a:stCxn id="7" idx="0"/>
            <a:endCxn id="9" idx="1"/>
          </p:cNvCxnSpPr>
          <p:nvPr/>
        </p:nvCxnSpPr>
        <p:spPr>
          <a:xfrm rot="5400000" flipH="1" flipV="1">
            <a:off x="5643089" y="3094786"/>
            <a:ext cx="292151" cy="2031609"/>
          </a:xfrm>
          <a:prstGeom prst="curvedConnector2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4934382" y="3641715"/>
            <a:ext cx="14534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outputParameter</a:t>
            </a:r>
            <a:endParaRPr lang="en-US" sz="1400" dirty="0"/>
          </a:p>
        </p:txBody>
      </p:sp>
      <p:sp>
        <p:nvSpPr>
          <p:cNvPr id="30" name="Magnetic Disk 29"/>
          <p:cNvSpPr/>
          <p:nvPr/>
        </p:nvSpPr>
        <p:spPr bwMode="auto">
          <a:xfrm>
            <a:off x="3515488" y="5853828"/>
            <a:ext cx="1744373" cy="519678"/>
          </a:xfrm>
          <a:prstGeom prst="flowChartMagneticDisk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00" b="1" dirty="0" smtClean="0">
                <a:latin typeface="Verdana" pitchFamily="34" charset="0"/>
              </a:rPr>
              <a:t>Adaptor KB</a:t>
            </a:r>
          </a:p>
        </p:txBody>
      </p:sp>
      <p:sp>
        <p:nvSpPr>
          <p:cNvPr id="31" name="Rectangle 30"/>
          <p:cNvSpPr/>
          <p:nvPr/>
        </p:nvSpPr>
        <p:spPr>
          <a:xfrm>
            <a:off x="236416" y="3651426"/>
            <a:ext cx="8302517" cy="1889763"/>
          </a:xfrm>
          <a:prstGeom prst="rect">
            <a:avLst/>
          </a:prstGeom>
          <a:noFill/>
          <a:ln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Connector 31"/>
          <p:cNvCxnSpPr>
            <a:stCxn id="30" idx="1"/>
            <a:endCxn id="31" idx="2"/>
          </p:cNvCxnSpPr>
          <p:nvPr/>
        </p:nvCxnSpPr>
        <p:spPr>
          <a:xfrm flipV="1">
            <a:off x="4387675" y="5541189"/>
            <a:ext cx="0" cy="312639"/>
          </a:xfrm>
          <a:prstGeom prst="line">
            <a:avLst/>
          </a:prstGeom>
          <a:ln w="12700"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urved Connector 18"/>
          <p:cNvCxnSpPr>
            <a:stCxn id="9" idx="2"/>
            <a:endCxn id="23" idx="0"/>
          </p:cNvCxnSpPr>
          <p:nvPr/>
        </p:nvCxnSpPr>
        <p:spPr>
          <a:xfrm rot="16200000" flipH="1">
            <a:off x="7180295" y="4574192"/>
            <a:ext cx="762120" cy="4427"/>
          </a:xfrm>
          <a:prstGeom prst="curvedConnector3">
            <a:avLst>
              <a:gd name="adj1" fmla="val 50000"/>
            </a:avLst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6892126" y="4957466"/>
            <a:ext cx="1342886" cy="46166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dirty="0" err="1"/>
              <a:t>o</a:t>
            </a:r>
            <a:r>
              <a:rPr lang="en-US" sz="2400" dirty="0" err="1" smtClean="0"/>
              <a:t>wl:Class</a:t>
            </a:r>
            <a:endParaRPr lang="en-US" sz="2400" b="0" dirty="0"/>
          </a:p>
        </p:txBody>
      </p:sp>
      <p:sp>
        <p:nvSpPr>
          <p:cNvPr id="28" name="TextBox 27"/>
          <p:cNvSpPr txBox="1"/>
          <p:nvPr/>
        </p:nvSpPr>
        <p:spPr>
          <a:xfrm>
            <a:off x="6553200" y="4428226"/>
            <a:ext cx="14534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objectType</a:t>
            </a:r>
            <a:endParaRPr lang="en-US" sz="1400" dirty="0"/>
          </a:p>
        </p:txBody>
      </p:sp>
      <p:sp>
        <p:nvSpPr>
          <p:cNvPr id="18" name="TextBox 17"/>
          <p:cNvSpPr txBox="1"/>
          <p:nvPr/>
        </p:nvSpPr>
        <p:spPr>
          <a:xfrm>
            <a:off x="6590553" y="5481604"/>
            <a:ext cx="2116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Input/Output</a:t>
            </a:r>
            <a:r>
              <a:rPr lang="en-US" dirty="0" smtClean="0"/>
              <a:t> Class</a:t>
            </a:r>
            <a:endParaRPr lang="en-US" dirty="0"/>
          </a:p>
        </p:txBody>
      </p:sp>
      <p:sp>
        <p:nvSpPr>
          <p:cNvPr id="33" name="Round Single Corner Rectangle 32"/>
          <p:cNvSpPr/>
          <p:nvPr/>
        </p:nvSpPr>
        <p:spPr bwMode="auto">
          <a:xfrm>
            <a:off x="310876" y="5707661"/>
            <a:ext cx="321733" cy="321733"/>
          </a:xfrm>
          <a:prstGeom prst="round1Rect">
            <a:avLst>
              <a:gd name="adj" fmla="val 0"/>
            </a:avLst>
          </a:prstGeom>
          <a:solidFill>
            <a:srgbClr val="C0C0C0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4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68077" y="5622995"/>
            <a:ext cx="14476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SADI OWL</a:t>
            </a:r>
            <a:endParaRPr lang="en-US" sz="2400" b="0" dirty="0"/>
          </a:p>
        </p:txBody>
      </p:sp>
      <p:sp>
        <p:nvSpPr>
          <p:cNvPr id="24" name="Oval 23"/>
          <p:cNvSpPr/>
          <p:nvPr/>
        </p:nvSpPr>
        <p:spPr>
          <a:xfrm>
            <a:off x="539071" y="732599"/>
            <a:ext cx="330441" cy="330441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1385634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20" grpId="0"/>
      <p:bldP spid="25" grpId="0"/>
      <p:bldP spid="29" grpId="0"/>
      <p:bldP spid="30" grpId="0" animBg="1"/>
      <p:bldP spid="31" grpId="0" animBg="1"/>
      <p:bldP spid="23" grpId="0" animBg="1"/>
      <p:bldP spid="28" grpId="0"/>
      <p:bldP spid="18" grpId="0"/>
      <p:bldP spid="33" grpId="0" animBg="1"/>
      <p:bldP spid="3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925" y="274638"/>
            <a:ext cx="8775805" cy="1143000"/>
          </a:xfrm>
        </p:spPr>
        <p:txBody>
          <a:bodyPr>
            <a:noAutofit/>
          </a:bodyPr>
          <a:lstStyle/>
          <a:p>
            <a:r>
              <a:rPr lang="en-US" sz="3200" dirty="0" smtClean="0"/>
              <a:t>An Example SADI Service: Tiff Scenario Extraction</a:t>
            </a:r>
            <a:endParaRPr lang="en-US" sz="3200" dirty="0"/>
          </a:p>
        </p:txBody>
      </p:sp>
      <p:cxnSp>
        <p:nvCxnSpPr>
          <p:cNvPr id="5" name="Straight Arrow Connector 4"/>
          <p:cNvCxnSpPr>
            <a:stCxn id="12" idx="3"/>
            <a:endCxn id="16" idx="1"/>
          </p:cNvCxnSpPr>
          <p:nvPr/>
        </p:nvCxnSpPr>
        <p:spPr>
          <a:xfrm>
            <a:off x="3386085" y="3079795"/>
            <a:ext cx="2609962" cy="7157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345560" y="2652647"/>
            <a:ext cx="26701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 smtClean="0"/>
              <a:t>elseweb:hasWCSCoverageDistribution</a:t>
            </a:r>
            <a:r>
              <a:rPr lang="en-US" sz="1200" dirty="0" smtClean="0"/>
              <a:t> 1..10</a:t>
            </a:r>
            <a:endParaRPr lang="en-US" sz="1200" dirty="0"/>
          </a:p>
        </p:txBody>
      </p:sp>
      <p:cxnSp>
        <p:nvCxnSpPr>
          <p:cNvPr id="8" name="Straight Arrow Connector 7"/>
          <p:cNvCxnSpPr>
            <a:stCxn id="13" idx="3"/>
            <a:endCxn id="17" idx="1"/>
          </p:cNvCxnSpPr>
          <p:nvPr/>
        </p:nvCxnSpPr>
        <p:spPr>
          <a:xfrm flipV="1">
            <a:off x="3382803" y="5489248"/>
            <a:ext cx="2494711" cy="15323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3472155" y="5153341"/>
            <a:ext cx="22775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 smtClean="0"/>
              <a:t>Elseweb:hasExtractedTiffScenario</a:t>
            </a:r>
            <a:endParaRPr lang="en-US" sz="12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1548022" y="2848962"/>
            <a:ext cx="1838063" cy="461665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WCSScenario</a:t>
            </a:r>
            <a:endParaRPr lang="en-US" sz="2400" b="0" dirty="0"/>
          </a:p>
        </p:txBody>
      </p:sp>
      <p:sp>
        <p:nvSpPr>
          <p:cNvPr id="13" name="TextBox 12"/>
          <p:cNvSpPr txBox="1"/>
          <p:nvPr/>
        </p:nvSpPr>
        <p:spPr>
          <a:xfrm>
            <a:off x="1544740" y="5089072"/>
            <a:ext cx="1838063" cy="830997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TiffExtracted</a:t>
            </a:r>
            <a:endParaRPr lang="en-US" sz="2400" b="0" dirty="0" smtClean="0"/>
          </a:p>
          <a:p>
            <a:r>
              <a:rPr lang="en-US" sz="2400" dirty="0" err="1" smtClean="0"/>
              <a:t>WCSScenario</a:t>
            </a:r>
            <a:endParaRPr lang="en-US" sz="2400" b="0" dirty="0" smtClean="0"/>
          </a:p>
        </p:txBody>
      </p:sp>
      <p:sp>
        <p:nvSpPr>
          <p:cNvPr id="14" name="TextBox 13"/>
          <p:cNvSpPr txBox="1"/>
          <p:nvPr/>
        </p:nvSpPr>
        <p:spPr>
          <a:xfrm>
            <a:off x="712854" y="3984446"/>
            <a:ext cx="3513402" cy="461665"/>
          </a:xfrm>
          <a:prstGeom prst="rect">
            <a:avLst/>
          </a:prstGeom>
          <a:solidFill>
            <a:srgbClr val="C0C0C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WCSPayloadExtractor</a:t>
            </a:r>
            <a:endParaRPr lang="en-US" sz="2400" b="0" dirty="0"/>
          </a:p>
        </p:txBody>
      </p:sp>
      <p:sp>
        <p:nvSpPr>
          <p:cNvPr id="15" name="TextBox 14"/>
          <p:cNvSpPr txBox="1"/>
          <p:nvPr/>
        </p:nvSpPr>
        <p:spPr>
          <a:xfrm>
            <a:off x="6127147" y="1462899"/>
            <a:ext cx="1664939" cy="461665"/>
          </a:xfrm>
          <a:prstGeom prst="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Distribution</a:t>
            </a:r>
            <a:endParaRPr lang="en-US" sz="2400" b="0" dirty="0"/>
          </a:p>
        </p:txBody>
      </p:sp>
      <p:sp>
        <p:nvSpPr>
          <p:cNvPr id="16" name="TextBox 15"/>
          <p:cNvSpPr txBox="1"/>
          <p:nvPr/>
        </p:nvSpPr>
        <p:spPr>
          <a:xfrm>
            <a:off x="5996047" y="2671453"/>
            <a:ext cx="1935295" cy="830997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WCSCoverage</a:t>
            </a:r>
            <a:endParaRPr lang="en-US" sz="2400" b="0" dirty="0" smtClean="0"/>
          </a:p>
          <a:p>
            <a:r>
              <a:rPr lang="en-US" sz="2400" dirty="0" smtClean="0"/>
              <a:t>Distribution</a:t>
            </a:r>
            <a:endParaRPr lang="en-US" sz="2400" b="0" dirty="0"/>
          </a:p>
        </p:txBody>
      </p:sp>
      <p:sp>
        <p:nvSpPr>
          <p:cNvPr id="17" name="TextBox 16"/>
          <p:cNvSpPr txBox="1"/>
          <p:nvPr/>
        </p:nvSpPr>
        <p:spPr>
          <a:xfrm>
            <a:off x="5877514" y="5258415"/>
            <a:ext cx="1658928" cy="461665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dirty="0" err="1" smtClean="0"/>
              <a:t>TiffScenario</a:t>
            </a:r>
            <a:endParaRPr lang="en-US" sz="2400" b="0" dirty="0" smtClean="0"/>
          </a:p>
        </p:txBody>
      </p:sp>
      <p:cxnSp>
        <p:nvCxnSpPr>
          <p:cNvPr id="19" name="Straight Arrow Connector 18"/>
          <p:cNvCxnSpPr>
            <a:stCxn id="14" idx="0"/>
            <a:endCxn id="12" idx="2"/>
          </p:cNvCxnSpPr>
          <p:nvPr/>
        </p:nvCxnSpPr>
        <p:spPr>
          <a:xfrm flipH="1" flipV="1">
            <a:off x="2467054" y="3310627"/>
            <a:ext cx="2501" cy="673819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4" idx="2"/>
            <a:endCxn id="13" idx="0"/>
          </p:cNvCxnSpPr>
          <p:nvPr/>
        </p:nvCxnSpPr>
        <p:spPr>
          <a:xfrm flipH="1">
            <a:off x="2463772" y="4446111"/>
            <a:ext cx="5783" cy="642961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6" idx="0"/>
            <a:endCxn id="15" idx="2"/>
          </p:cNvCxnSpPr>
          <p:nvPr/>
        </p:nvCxnSpPr>
        <p:spPr>
          <a:xfrm flipH="1" flipV="1">
            <a:off x="6959617" y="1924564"/>
            <a:ext cx="4078" cy="746889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5754136" y="1966071"/>
            <a:ext cx="15440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r</a:t>
            </a:r>
            <a:r>
              <a:rPr lang="en-US" sz="1200" dirty="0" err="1" smtClean="0"/>
              <a:t>dfs:subClassOf</a:t>
            </a:r>
            <a:endParaRPr lang="en-US" sz="1200" dirty="0"/>
          </a:p>
        </p:txBody>
      </p:sp>
      <p:sp>
        <p:nvSpPr>
          <p:cNvPr id="28" name="Round Single Corner Rectangle 27"/>
          <p:cNvSpPr/>
          <p:nvPr/>
        </p:nvSpPr>
        <p:spPr bwMode="auto">
          <a:xfrm>
            <a:off x="5149053" y="3701180"/>
            <a:ext cx="321733" cy="321733"/>
          </a:xfrm>
          <a:prstGeom prst="round1Rect">
            <a:avLst>
              <a:gd name="adj" fmla="val 0"/>
            </a:avLst>
          </a:prstGeom>
          <a:solidFill>
            <a:srgbClr val="C0C0C0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4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606254" y="3616514"/>
            <a:ext cx="14476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SADI OWL</a:t>
            </a:r>
            <a:endParaRPr lang="en-US" sz="2400" b="0" dirty="0"/>
          </a:p>
        </p:txBody>
      </p:sp>
      <p:sp>
        <p:nvSpPr>
          <p:cNvPr id="32" name="Round Single Corner Rectangle 31"/>
          <p:cNvSpPr/>
          <p:nvPr/>
        </p:nvSpPr>
        <p:spPr bwMode="auto">
          <a:xfrm>
            <a:off x="5149053" y="4204715"/>
            <a:ext cx="321733" cy="321733"/>
          </a:xfrm>
          <a:prstGeom prst="round1Rect">
            <a:avLst>
              <a:gd name="adj" fmla="val 0"/>
            </a:avLst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4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606254" y="4120049"/>
            <a:ext cx="20212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ELSEWeb</a:t>
            </a:r>
            <a:r>
              <a:rPr lang="en-US" sz="2400" b="0" dirty="0" smtClean="0"/>
              <a:t> OWL </a:t>
            </a:r>
            <a:endParaRPr lang="en-US" sz="2400" b="0" dirty="0"/>
          </a:p>
        </p:txBody>
      </p:sp>
      <p:sp>
        <p:nvSpPr>
          <p:cNvPr id="34" name="TextBox 33"/>
          <p:cNvSpPr txBox="1"/>
          <p:nvPr/>
        </p:nvSpPr>
        <p:spPr>
          <a:xfrm>
            <a:off x="2482350" y="3432284"/>
            <a:ext cx="23452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 smtClean="0"/>
              <a:t>myGrid:inputParameter</a:t>
            </a:r>
            <a:endParaRPr lang="en-US" sz="1200" b="1" dirty="0"/>
          </a:p>
        </p:txBody>
      </p:sp>
      <p:sp>
        <p:nvSpPr>
          <p:cNvPr id="35" name="TextBox 34"/>
          <p:cNvSpPr txBox="1"/>
          <p:nvPr/>
        </p:nvSpPr>
        <p:spPr>
          <a:xfrm>
            <a:off x="2505466" y="4584783"/>
            <a:ext cx="23452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 smtClean="0"/>
              <a:t>myGrid:outputParameter</a:t>
            </a:r>
            <a:endParaRPr lang="en-US" sz="1200" b="1" dirty="0"/>
          </a:p>
        </p:txBody>
      </p:sp>
      <p:sp>
        <p:nvSpPr>
          <p:cNvPr id="37" name="Slide Number Placeholder 3"/>
          <p:cNvSpPr txBox="1">
            <a:spLocks/>
          </p:cNvSpPr>
          <p:nvPr/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3B230E7-971B-F545-A5C5-551EC8F7F6B4}" type="slidenum">
              <a:rPr lang="en-US" smtClean="0"/>
              <a:pPr/>
              <a:t>17</a:t>
            </a:fld>
            <a:endParaRPr lang="en-US" dirty="0"/>
          </a:p>
        </p:txBody>
      </p:sp>
      <p:cxnSp>
        <p:nvCxnSpPr>
          <p:cNvPr id="38" name="Curved Connector 37"/>
          <p:cNvCxnSpPr>
            <a:stCxn id="13" idx="1"/>
            <a:endCxn id="12" idx="1"/>
          </p:cNvCxnSpPr>
          <p:nvPr/>
        </p:nvCxnSpPr>
        <p:spPr bwMode="auto">
          <a:xfrm rot="10800000" flipH="1">
            <a:off x="1544740" y="3079795"/>
            <a:ext cx="3282" cy="2424776"/>
          </a:xfrm>
          <a:prstGeom prst="curvedConnector3">
            <a:avLst>
              <a:gd name="adj1" fmla="val -32384034"/>
            </a:avLst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42" name="TextBox 41"/>
          <p:cNvSpPr txBox="1"/>
          <p:nvPr/>
        </p:nvSpPr>
        <p:spPr>
          <a:xfrm rot="16200000">
            <a:off x="-521581" y="4054137"/>
            <a:ext cx="15440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r</a:t>
            </a:r>
            <a:r>
              <a:rPr lang="en-US" sz="1200" dirty="0" err="1" smtClean="0"/>
              <a:t>dfs:subClassOf</a:t>
            </a:r>
            <a:endParaRPr lang="en-US" sz="1200" dirty="0"/>
          </a:p>
        </p:txBody>
      </p:sp>
      <p:sp>
        <p:nvSpPr>
          <p:cNvPr id="3" name="Rectangle 2"/>
          <p:cNvSpPr/>
          <p:nvPr/>
        </p:nvSpPr>
        <p:spPr>
          <a:xfrm>
            <a:off x="1538075" y="6392674"/>
            <a:ext cx="576007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/>
              <a:t>http://</a:t>
            </a:r>
            <a:r>
              <a:rPr lang="en-US" sz="1400" b="1" dirty="0" err="1"/>
              <a:t>visko.cybershare.utep.edu</a:t>
            </a:r>
            <a:r>
              <a:rPr lang="en-US" sz="1400" b="1" dirty="0"/>
              <a:t>/</a:t>
            </a:r>
            <a:r>
              <a:rPr lang="en-US" sz="1400" b="1" dirty="0" err="1"/>
              <a:t>sadi</a:t>
            </a:r>
            <a:r>
              <a:rPr lang="en-US" sz="1400" b="1" dirty="0"/>
              <a:t>-services-</a:t>
            </a:r>
            <a:r>
              <a:rPr lang="en-US" sz="1400" b="1" dirty="0" err="1"/>
              <a:t>elseweb</a:t>
            </a:r>
            <a:r>
              <a:rPr lang="en-US" sz="1400" b="1" dirty="0"/>
              <a:t>/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15237" y="1596739"/>
            <a:ext cx="51050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Tiff Scenario Extraction Service: extracts Tiff payload from multipart MIME WCS response messages</a:t>
            </a:r>
            <a:endParaRPr lang="en-US" dirty="0"/>
          </a:p>
        </p:txBody>
      </p:sp>
      <p:sp>
        <p:nvSpPr>
          <p:cNvPr id="30" name="Round Single Corner Rectangle 29"/>
          <p:cNvSpPr/>
          <p:nvPr/>
        </p:nvSpPr>
        <p:spPr bwMode="auto">
          <a:xfrm>
            <a:off x="5149053" y="4708054"/>
            <a:ext cx="321733" cy="321733"/>
          </a:xfrm>
          <a:prstGeom prst="round1Rect">
            <a:avLst>
              <a:gd name="adj" fmla="val 0"/>
            </a:avLst>
          </a:prstGeom>
          <a:solidFill>
            <a:srgbClr val="66FFFF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4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606254" y="4623388"/>
            <a:ext cx="10187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DCAT</a:t>
            </a:r>
            <a:endParaRPr lang="en-US" sz="2400" b="0" dirty="0"/>
          </a:p>
        </p:txBody>
      </p:sp>
    </p:spTree>
    <p:extLst>
      <p:ext uri="{BB962C8B-B14F-4D97-AF65-F5344CB8AC3E}">
        <p14:creationId xmlns:p14="http://schemas.microsoft.com/office/powerpoint/2010/main" val="29326624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27" grpId="0"/>
      <p:bldP spid="28" grpId="0" animBg="1"/>
      <p:bldP spid="29" grpId="0"/>
      <p:bldP spid="32" grpId="0" animBg="1"/>
      <p:bldP spid="33" grpId="0"/>
      <p:bldP spid="34" grpId="0"/>
      <p:bldP spid="35" grpId="0"/>
      <p:bldP spid="42" grpId="0"/>
      <p:bldP spid="3" grpId="0"/>
      <p:bldP spid="30" grpId="0" animBg="1"/>
      <p:bldP spid="3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Coordinating Adaptor Execution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18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57199" y="2207926"/>
            <a:ext cx="81320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</a:t>
            </a:r>
            <a:r>
              <a:rPr lang="en-US" dirty="0" err="1" smtClean="0"/>
              <a:t>carioSHARE</a:t>
            </a:r>
            <a:r>
              <a:rPr lang="en-US" dirty="0" smtClean="0"/>
              <a:t> </a:t>
            </a:r>
            <a:r>
              <a:rPr lang="en-US" dirty="0" smtClean="0"/>
              <a:t>client executes SADI services in an attempt to satisfy some query</a:t>
            </a:r>
          </a:p>
        </p:txBody>
      </p:sp>
      <p:sp>
        <p:nvSpPr>
          <p:cNvPr id="7" name="Rounded Rectangle 6"/>
          <p:cNvSpPr/>
          <p:nvPr/>
        </p:nvSpPr>
        <p:spPr bwMode="auto">
          <a:xfrm>
            <a:off x="2845131" y="4463924"/>
            <a:ext cx="1382959" cy="373735"/>
          </a:xfrm>
          <a:prstGeom prst="roundRect">
            <a:avLst>
              <a:gd name="adj" fmla="val 50000"/>
            </a:avLst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/>
            <a:r>
              <a:rPr lang="en-US" sz="1400" dirty="0" err="1" smtClean="0"/>
              <a:t>cardioSHARE</a:t>
            </a:r>
            <a:endParaRPr lang="en-US" sz="1400" dirty="0" smtClean="0"/>
          </a:p>
        </p:txBody>
      </p:sp>
      <p:sp>
        <p:nvSpPr>
          <p:cNvPr id="8" name="Folded Corner 7"/>
          <p:cNvSpPr/>
          <p:nvPr/>
        </p:nvSpPr>
        <p:spPr>
          <a:xfrm>
            <a:off x="1493279" y="5461446"/>
            <a:ext cx="1351852" cy="730150"/>
          </a:xfrm>
          <a:prstGeom prst="foldedCorner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sz="1400" dirty="0" smtClean="0"/>
              <a:t>Experiment Specifications RDF</a:t>
            </a:r>
            <a:endParaRPr lang="en-US" sz="1400" dirty="0"/>
          </a:p>
        </p:txBody>
      </p:sp>
      <p:cxnSp>
        <p:nvCxnSpPr>
          <p:cNvPr id="9" name="Straight Arrow Connector 8"/>
          <p:cNvCxnSpPr>
            <a:stCxn id="10" idx="0"/>
            <a:endCxn id="7" idx="2"/>
          </p:cNvCxnSpPr>
          <p:nvPr/>
        </p:nvCxnSpPr>
        <p:spPr>
          <a:xfrm flipH="1" flipV="1">
            <a:off x="3536611" y="4837659"/>
            <a:ext cx="152014" cy="618322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Folded Corner 9"/>
          <p:cNvSpPr/>
          <p:nvPr/>
        </p:nvSpPr>
        <p:spPr>
          <a:xfrm>
            <a:off x="3012699" y="5455981"/>
            <a:ext cx="1351852" cy="730150"/>
          </a:xfrm>
          <a:prstGeom prst="foldedCorner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sz="1400" dirty="0" smtClean="0"/>
              <a:t>Model Generation Query (SPARQL)</a:t>
            </a:r>
            <a:endParaRPr lang="en-US" sz="1400" dirty="0"/>
          </a:p>
        </p:txBody>
      </p:sp>
      <p:sp>
        <p:nvSpPr>
          <p:cNvPr id="17" name="TextBox 16"/>
          <p:cNvSpPr txBox="1"/>
          <p:nvPr/>
        </p:nvSpPr>
        <p:spPr>
          <a:xfrm>
            <a:off x="1634389" y="6186131"/>
            <a:ext cx="17912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Referenced via FROM clause in query</a:t>
            </a:r>
            <a:endParaRPr lang="en-US" sz="1400" b="1" dirty="0"/>
          </a:p>
        </p:txBody>
      </p:sp>
      <p:sp>
        <p:nvSpPr>
          <p:cNvPr id="18" name="Magnetic Disk 17"/>
          <p:cNvSpPr/>
          <p:nvPr/>
        </p:nvSpPr>
        <p:spPr bwMode="auto">
          <a:xfrm>
            <a:off x="2664424" y="3252954"/>
            <a:ext cx="1744373" cy="519678"/>
          </a:xfrm>
          <a:prstGeom prst="flowChartMagneticDisk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00" b="1" dirty="0" smtClean="0">
                <a:latin typeface="Verdana" pitchFamily="34" charset="0"/>
              </a:rPr>
              <a:t>Adaptor KB</a:t>
            </a:r>
            <a:endParaRPr lang="en-US" sz="1100" b="1" dirty="0" smtClean="0">
              <a:latin typeface="Verdana" pitchFamily="34" charset="0"/>
            </a:endParaRPr>
          </a:p>
        </p:txBody>
      </p:sp>
      <p:cxnSp>
        <p:nvCxnSpPr>
          <p:cNvPr id="22" name="Straight Arrow Connector 21"/>
          <p:cNvCxnSpPr>
            <a:stCxn id="18" idx="3"/>
            <a:endCxn id="7" idx="0"/>
          </p:cNvCxnSpPr>
          <p:nvPr/>
        </p:nvCxnSpPr>
        <p:spPr>
          <a:xfrm>
            <a:off x="3536611" y="3772632"/>
            <a:ext cx="0" cy="691292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Rectangle 50"/>
          <p:cNvSpPr/>
          <p:nvPr/>
        </p:nvSpPr>
        <p:spPr>
          <a:xfrm>
            <a:off x="4769455" y="3376137"/>
            <a:ext cx="4275766" cy="2862322"/>
          </a:xfrm>
          <a:prstGeom prst="rect">
            <a:avLst/>
          </a:prstGeom>
          <a:ln>
            <a:solidFill>
              <a:srgbClr val="3366FF"/>
            </a:solidFill>
            <a:prstDash val="lgDash"/>
          </a:ln>
        </p:spPr>
        <p:txBody>
          <a:bodyPr wrap="square">
            <a:spAutoFit/>
          </a:bodyPr>
          <a:lstStyle/>
          <a:p>
            <a:r>
              <a:rPr lang="en-US" sz="1200" b="1" dirty="0"/>
              <a:t>select ?experiment ?</a:t>
            </a:r>
            <a:r>
              <a:rPr lang="en-US" sz="1200" b="1" dirty="0" err="1" smtClean="0"/>
              <a:t>modelURL</a:t>
            </a:r>
            <a:endParaRPr lang="en-US" sz="1200" b="1" dirty="0"/>
          </a:p>
          <a:p>
            <a:r>
              <a:rPr lang="en-US" sz="1200" b="1" dirty="0"/>
              <a:t>from &lt;http://</a:t>
            </a:r>
            <a:r>
              <a:rPr lang="en-US" sz="1200" b="1" dirty="0" err="1" smtClean="0"/>
              <a:t>ontology.cybershare.utep.edu</a:t>
            </a:r>
            <a:r>
              <a:rPr lang="en-US" sz="1200" b="1" dirty="0" smtClean="0"/>
              <a:t>/</a:t>
            </a:r>
            <a:r>
              <a:rPr lang="en-US" sz="1200" b="1" dirty="0"/>
              <a:t>experiment-1.owl</a:t>
            </a:r>
            <a:r>
              <a:rPr lang="en-US" sz="1200" b="1" dirty="0" smtClean="0"/>
              <a:t>&gt;</a:t>
            </a:r>
            <a:endParaRPr lang="en-US" sz="1200" b="1" dirty="0"/>
          </a:p>
          <a:p>
            <a:r>
              <a:rPr lang="en-US" sz="1200" b="1" dirty="0" smtClean="0"/>
              <a:t>where</a:t>
            </a:r>
            <a:endParaRPr lang="en-US" sz="1200" b="1" dirty="0"/>
          </a:p>
          <a:p>
            <a:r>
              <a:rPr lang="en-US" sz="1200" b="1" dirty="0" smtClean="0"/>
              <a:t>{</a:t>
            </a:r>
            <a:endParaRPr lang="en-US" sz="1200" b="1" dirty="0"/>
          </a:p>
          <a:p>
            <a:r>
              <a:rPr lang="en-US" sz="1200" b="1" dirty="0"/>
              <a:t>?scenario a </a:t>
            </a:r>
            <a:r>
              <a:rPr lang="en-US" sz="1200" b="1" dirty="0" err="1"/>
              <a:t>scenario:SatisfiedScenarioRequirements</a:t>
            </a:r>
            <a:r>
              <a:rPr lang="en-US" sz="1200" b="1" dirty="0" smtClean="0"/>
              <a:t>.</a:t>
            </a:r>
            <a:endParaRPr lang="en-US" sz="1200" b="1" dirty="0"/>
          </a:p>
          <a:p>
            <a:r>
              <a:rPr lang="en-US" sz="1200" b="1" dirty="0"/>
              <a:t>?scenario </a:t>
            </a:r>
            <a:r>
              <a:rPr lang="en-US" sz="1200" b="1" dirty="0" err="1"/>
              <a:t>scenario:hasSatisfactoryWCSScenario</a:t>
            </a:r>
            <a:r>
              <a:rPr lang="en-US" sz="1200" b="1" dirty="0"/>
              <a:t> ?</a:t>
            </a:r>
            <a:r>
              <a:rPr lang="en-US" sz="1200" b="1" dirty="0" err="1"/>
              <a:t>wcsScenario</a:t>
            </a:r>
            <a:r>
              <a:rPr lang="en-US" sz="1200" b="1" dirty="0" smtClean="0"/>
              <a:t>.</a:t>
            </a:r>
            <a:endParaRPr lang="en-US" sz="1200" b="1" dirty="0"/>
          </a:p>
          <a:p>
            <a:endParaRPr lang="en-US" sz="1200" b="1" dirty="0" smtClean="0"/>
          </a:p>
          <a:p>
            <a:r>
              <a:rPr lang="en-US" sz="1200" b="1" dirty="0" smtClean="0"/>
              <a:t>?</a:t>
            </a:r>
            <a:r>
              <a:rPr lang="en-US" sz="1200" b="1" dirty="0" err="1"/>
              <a:t>wcsScenario</a:t>
            </a:r>
            <a:r>
              <a:rPr lang="en-US" sz="1200" b="1" dirty="0"/>
              <a:t> a </a:t>
            </a:r>
            <a:r>
              <a:rPr lang="en-US" sz="1200" b="1" dirty="0" err="1"/>
              <a:t>scenario:TiffExtractedWCSScenario</a:t>
            </a:r>
            <a:r>
              <a:rPr lang="en-US" sz="1200" b="1" dirty="0" smtClean="0"/>
              <a:t>.</a:t>
            </a:r>
            <a:endParaRPr lang="en-US" sz="1200" b="1" dirty="0"/>
          </a:p>
          <a:p>
            <a:r>
              <a:rPr lang="en-US" sz="1200" b="1" dirty="0"/>
              <a:t>?</a:t>
            </a:r>
            <a:r>
              <a:rPr lang="en-US" sz="1200" b="1" dirty="0" err="1"/>
              <a:t>wcsScenario</a:t>
            </a:r>
            <a:r>
              <a:rPr lang="en-US" sz="1200" b="1" dirty="0"/>
              <a:t> </a:t>
            </a:r>
            <a:r>
              <a:rPr lang="en-US" sz="1200" b="1" dirty="0" err="1"/>
              <a:t>scenario:hasExtractedTiffScenario</a:t>
            </a:r>
            <a:r>
              <a:rPr lang="en-US" sz="1200" b="1" dirty="0"/>
              <a:t> ?</a:t>
            </a:r>
            <a:r>
              <a:rPr lang="en-US" sz="1200" b="1" dirty="0" err="1"/>
              <a:t>tiffScenario</a:t>
            </a:r>
            <a:r>
              <a:rPr lang="en-US" sz="1200" b="1" dirty="0" smtClean="0"/>
              <a:t>.</a:t>
            </a:r>
            <a:endParaRPr lang="en-US" sz="1200" b="1" dirty="0"/>
          </a:p>
          <a:p>
            <a:endParaRPr lang="en-US" sz="1200" b="1" dirty="0" smtClean="0"/>
          </a:p>
          <a:p>
            <a:r>
              <a:rPr lang="en-US" sz="1200" b="1" dirty="0" smtClean="0"/>
              <a:t>?</a:t>
            </a:r>
            <a:r>
              <a:rPr lang="en-US" sz="1200" b="1" dirty="0"/>
              <a:t>experiment </a:t>
            </a:r>
            <a:r>
              <a:rPr lang="en-US" sz="1200" b="1" dirty="0" err="1"/>
              <a:t>lifemapper:hasLifemapperScenario</a:t>
            </a:r>
            <a:r>
              <a:rPr lang="en-US" sz="1200" b="1" dirty="0"/>
              <a:t> ?</a:t>
            </a:r>
            <a:r>
              <a:rPr lang="en-US" sz="1200" b="1" dirty="0" err="1"/>
              <a:t>tiffScenario</a:t>
            </a:r>
            <a:r>
              <a:rPr lang="en-US" sz="1200" b="1" dirty="0" smtClean="0"/>
              <a:t>.</a:t>
            </a:r>
            <a:endParaRPr lang="en-US" sz="1200" b="1" dirty="0"/>
          </a:p>
          <a:p>
            <a:r>
              <a:rPr lang="en-US" sz="1200" b="1" dirty="0"/>
              <a:t>?experiment </a:t>
            </a:r>
            <a:r>
              <a:rPr lang="en-US" sz="1200" b="1" dirty="0" err="1"/>
              <a:t>lifemapper:hasModel</a:t>
            </a:r>
            <a:r>
              <a:rPr lang="en-US" sz="1200" b="1" dirty="0"/>
              <a:t> ?model</a:t>
            </a:r>
            <a:r>
              <a:rPr lang="en-US" sz="1200" b="1" dirty="0" smtClean="0"/>
              <a:t>.</a:t>
            </a:r>
            <a:endParaRPr lang="en-US" sz="1200" b="1" dirty="0"/>
          </a:p>
          <a:p>
            <a:r>
              <a:rPr lang="en-US" sz="1200" b="1" dirty="0" smtClean="0"/>
              <a:t>?</a:t>
            </a:r>
            <a:r>
              <a:rPr lang="en-US" sz="1200" b="1" dirty="0"/>
              <a:t>model </a:t>
            </a:r>
            <a:r>
              <a:rPr lang="en-US" sz="1200" b="1" dirty="0" err="1"/>
              <a:t>lifemapper:hasModelURL</a:t>
            </a:r>
            <a:r>
              <a:rPr lang="en-US" sz="1200" b="1" dirty="0"/>
              <a:t> ?</a:t>
            </a:r>
            <a:r>
              <a:rPr lang="en-US" sz="1200" b="1" dirty="0" err="1"/>
              <a:t>modelURL</a:t>
            </a:r>
            <a:r>
              <a:rPr lang="en-US" sz="1200" b="1" dirty="0" smtClean="0"/>
              <a:t>.</a:t>
            </a:r>
          </a:p>
          <a:p>
            <a:r>
              <a:rPr lang="en-US" sz="1200" b="1" dirty="0"/>
              <a:t>?experiment a </a:t>
            </a:r>
            <a:r>
              <a:rPr lang="en-US" sz="1200" b="1" dirty="0" err="1"/>
              <a:t>lifemapper:CompletedExperiment</a:t>
            </a:r>
            <a:r>
              <a:rPr lang="en-US" sz="1200" b="1" dirty="0" smtClean="0"/>
              <a:t>.</a:t>
            </a:r>
            <a:endParaRPr lang="en-US" sz="1200" b="1" dirty="0"/>
          </a:p>
          <a:p>
            <a:r>
              <a:rPr lang="en-US" sz="1200" b="1" dirty="0"/>
              <a:t>}</a:t>
            </a:r>
          </a:p>
        </p:txBody>
      </p:sp>
      <p:cxnSp>
        <p:nvCxnSpPr>
          <p:cNvPr id="53" name="Straight Connector 52"/>
          <p:cNvCxnSpPr>
            <a:stCxn id="10" idx="3"/>
            <a:endCxn id="51" idx="1"/>
          </p:cNvCxnSpPr>
          <p:nvPr/>
        </p:nvCxnSpPr>
        <p:spPr>
          <a:xfrm flipV="1">
            <a:off x="4364551" y="4807298"/>
            <a:ext cx="404904" cy="1013758"/>
          </a:xfrm>
          <a:prstGeom prst="line">
            <a:avLst/>
          </a:prstGeom>
          <a:ln w="12700"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1" name="Diagram 10"/>
          <p:cNvGraphicFramePr/>
          <p:nvPr>
            <p:extLst>
              <p:ext uri="{D42A27DB-BD31-4B8C-83A1-F6EECF244321}">
                <p14:modId xmlns:p14="http://schemas.microsoft.com/office/powerpoint/2010/main" val="1805121183"/>
              </p:ext>
            </p:extLst>
          </p:nvPr>
        </p:nvGraphicFramePr>
        <p:xfrm>
          <a:off x="152647" y="2051576"/>
          <a:ext cx="2427111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24" name="Straight Arrow Connector 23"/>
          <p:cNvCxnSpPr>
            <a:stCxn id="8" idx="0"/>
            <a:endCxn id="7" idx="2"/>
          </p:cNvCxnSpPr>
          <p:nvPr/>
        </p:nvCxnSpPr>
        <p:spPr>
          <a:xfrm flipV="1">
            <a:off x="2169205" y="4837659"/>
            <a:ext cx="1367406" cy="623787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/>
          <p:nvPr/>
        </p:nvSpPr>
        <p:spPr>
          <a:xfrm>
            <a:off x="473786" y="738290"/>
            <a:ext cx="330441" cy="330441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9165333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Graphic spid="11" grpId="0">
        <p:bldAsOne/>
      </p:bldGraphic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/>
          <p:cNvSpPr/>
          <p:nvPr/>
        </p:nvSpPr>
        <p:spPr>
          <a:xfrm>
            <a:off x="3749860" y="3534899"/>
            <a:ext cx="4572000" cy="2246769"/>
          </a:xfrm>
          <a:prstGeom prst="rect">
            <a:avLst/>
          </a:prstGeom>
          <a:ln>
            <a:solidFill>
              <a:srgbClr val="3366FF"/>
            </a:solidFill>
            <a:prstDash val="lgDash"/>
          </a:ln>
        </p:spPr>
        <p:txBody>
          <a:bodyPr>
            <a:spAutoFit/>
          </a:bodyPr>
          <a:lstStyle/>
          <a:p>
            <a:r>
              <a:rPr lang="en-US" sz="1400" dirty="0"/>
              <a:t>Class: </a:t>
            </a:r>
            <a:r>
              <a:rPr lang="en-US" sz="1400" dirty="0" err="1"/>
              <a:t>ExecutableExperiment</a:t>
            </a:r>
            <a:endParaRPr lang="en-US" sz="1400" dirty="0"/>
          </a:p>
          <a:p>
            <a:endParaRPr lang="en-US" sz="1400" dirty="0"/>
          </a:p>
          <a:p>
            <a:r>
              <a:rPr lang="en-US" sz="1400" dirty="0"/>
              <a:t>    </a:t>
            </a:r>
            <a:r>
              <a:rPr lang="en-US" sz="1400" dirty="0" err="1"/>
              <a:t>EquivalentTo</a:t>
            </a:r>
            <a:r>
              <a:rPr lang="en-US" sz="1400" dirty="0"/>
              <a:t>: </a:t>
            </a:r>
          </a:p>
          <a:p>
            <a:r>
              <a:rPr lang="en-US" sz="1400" dirty="0"/>
              <a:t>        (</a:t>
            </a:r>
            <a:r>
              <a:rPr lang="en-US" sz="1400" dirty="0" err="1"/>
              <a:t>hasLifemapperScenario</a:t>
            </a:r>
            <a:r>
              <a:rPr lang="en-US" sz="1400" dirty="0"/>
              <a:t> some </a:t>
            </a:r>
            <a:r>
              <a:rPr lang="en-US" sz="1400" dirty="0" err="1"/>
              <a:t>LifemapperScenario</a:t>
            </a:r>
            <a:r>
              <a:rPr lang="en-US" sz="1400" dirty="0"/>
              <a:t>)</a:t>
            </a:r>
          </a:p>
          <a:p>
            <a:r>
              <a:rPr lang="en-US" sz="1400" dirty="0"/>
              <a:t>         and (</a:t>
            </a:r>
            <a:r>
              <a:rPr lang="en-US" sz="1400" dirty="0" err="1"/>
              <a:t>hasModelingAlgorithm</a:t>
            </a:r>
            <a:r>
              <a:rPr lang="en-US" sz="1400" dirty="0"/>
              <a:t> some </a:t>
            </a:r>
            <a:r>
              <a:rPr lang="en-US" sz="1400" dirty="0" err="1"/>
              <a:t>ModelingAlgorithm</a:t>
            </a:r>
            <a:r>
              <a:rPr lang="en-US" sz="1400" dirty="0"/>
              <a:t>)</a:t>
            </a:r>
          </a:p>
          <a:p>
            <a:r>
              <a:rPr lang="en-US" sz="1400" dirty="0"/>
              <a:t>         and (</a:t>
            </a:r>
            <a:r>
              <a:rPr lang="en-US" sz="1400" dirty="0" err="1"/>
              <a:t>hasOccurrenceSetID</a:t>
            </a:r>
            <a:r>
              <a:rPr lang="en-US" sz="1400" dirty="0"/>
              <a:t> some </a:t>
            </a:r>
            <a:r>
              <a:rPr lang="en-US" sz="1400" dirty="0" err="1"/>
              <a:t>rdfs:Literal</a:t>
            </a:r>
            <a:r>
              <a:rPr lang="en-US" sz="1400" dirty="0"/>
              <a:t>)</a:t>
            </a:r>
          </a:p>
          <a:p>
            <a:r>
              <a:rPr lang="en-US" sz="1400" dirty="0"/>
              <a:t>         and (</a:t>
            </a:r>
            <a:r>
              <a:rPr lang="en-US" sz="1400" dirty="0" err="1"/>
              <a:t>hasScenarioLayerUnits</a:t>
            </a:r>
            <a:r>
              <a:rPr lang="en-US" sz="1400" dirty="0"/>
              <a:t> some </a:t>
            </a:r>
            <a:r>
              <a:rPr lang="en-US" sz="1400" dirty="0" err="1"/>
              <a:t>rdfs:Literal</a:t>
            </a:r>
            <a:r>
              <a:rPr lang="en-US" sz="1400" dirty="0" smtClean="0"/>
              <a:t>)</a:t>
            </a:r>
          </a:p>
          <a:p>
            <a:endParaRPr lang="en-US" sz="1400" dirty="0"/>
          </a:p>
          <a:p>
            <a:endParaRPr lang="en-US" sz="1400" dirty="0"/>
          </a:p>
          <a:p>
            <a:endParaRPr lang="en-US" sz="14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0310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Experiment Specification Ontology</a:t>
            </a:r>
            <a:endParaRPr lang="en-US" sz="3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19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077078" y="1448492"/>
            <a:ext cx="3217798" cy="461665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ExperimentSpecification</a:t>
            </a:r>
            <a:endParaRPr lang="en-US" sz="2400" b="0" dirty="0"/>
          </a:p>
        </p:txBody>
      </p:sp>
      <p:sp>
        <p:nvSpPr>
          <p:cNvPr id="7" name="TextBox 6"/>
          <p:cNvSpPr txBox="1"/>
          <p:nvPr/>
        </p:nvSpPr>
        <p:spPr>
          <a:xfrm>
            <a:off x="5816646" y="1451589"/>
            <a:ext cx="2617273" cy="461665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ModelingAlgorithm</a:t>
            </a:r>
            <a:endParaRPr lang="en-US" sz="2400" b="0" dirty="0"/>
          </a:p>
        </p:txBody>
      </p:sp>
      <p:sp>
        <p:nvSpPr>
          <p:cNvPr id="8" name="TextBox 7"/>
          <p:cNvSpPr txBox="1"/>
          <p:nvPr/>
        </p:nvSpPr>
        <p:spPr>
          <a:xfrm>
            <a:off x="273462" y="2422877"/>
            <a:ext cx="1943561" cy="830997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WCSScenario</a:t>
            </a:r>
            <a:endParaRPr lang="en-US" sz="2400" dirty="0"/>
          </a:p>
          <a:p>
            <a:r>
              <a:rPr lang="en-US" sz="2400" b="0" dirty="0" smtClean="0"/>
              <a:t>Requirements</a:t>
            </a:r>
            <a:endParaRPr lang="en-US" sz="2400" b="0" dirty="0"/>
          </a:p>
        </p:txBody>
      </p:sp>
      <p:sp>
        <p:nvSpPr>
          <p:cNvPr id="9" name="TextBox 8"/>
          <p:cNvSpPr txBox="1"/>
          <p:nvPr/>
        </p:nvSpPr>
        <p:spPr>
          <a:xfrm>
            <a:off x="3095627" y="2426994"/>
            <a:ext cx="2020806" cy="830997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OccurrenceSet</a:t>
            </a:r>
            <a:endParaRPr lang="en-US" sz="2400" b="0" dirty="0" smtClean="0"/>
          </a:p>
          <a:p>
            <a:r>
              <a:rPr lang="en-US" sz="2400" dirty="0" smtClean="0"/>
              <a:t>Data</a:t>
            </a:r>
            <a:endParaRPr lang="en-US" sz="2400" b="0" dirty="0"/>
          </a:p>
        </p:txBody>
      </p:sp>
      <p:sp>
        <p:nvSpPr>
          <p:cNvPr id="10" name="TextBox 9"/>
          <p:cNvSpPr txBox="1"/>
          <p:nvPr/>
        </p:nvSpPr>
        <p:spPr>
          <a:xfrm>
            <a:off x="6365699" y="2443239"/>
            <a:ext cx="1508346" cy="461665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Parameter</a:t>
            </a:r>
            <a:endParaRPr lang="en-US" sz="2400" b="0" dirty="0"/>
          </a:p>
        </p:txBody>
      </p:sp>
      <p:cxnSp>
        <p:nvCxnSpPr>
          <p:cNvPr id="11" name="Straight Arrow Connector 10"/>
          <p:cNvCxnSpPr>
            <a:stCxn id="5" idx="3"/>
            <a:endCxn id="7" idx="1"/>
          </p:cNvCxnSpPr>
          <p:nvPr/>
        </p:nvCxnSpPr>
        <p:spPr>
          <a:xfrm>
            <a:off x="4294876" y="1679325"/>
            <a:ext cx="1521770" cy="3097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5" idx="2"/>
            <a:endCxn id="8" idx="0"/>
          </p:cNvCxnSpPr>
          <p:nvPr/>
        </p:nvCxnSpPr>
        <p:spPr>
          <a:xfrm flipH="1">
            <a:off x="1245243" y="1910157"/>
            <a:ext cx="1440734" cy="512720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5" idx="2"/>
            <a:endCxn id="9" idx="0"/>
          </p:cNvCxnSpPr>
          <p:nvPr/>
        </p:nvCxnSpPr>
        <p:spPr>
          <a:xfrm>
            <a:off x="2685977" y="1910157"/>
            <a:ext cx="1420053" cy="516837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2"/>
            <a:endCxn id="10" idx="0"/>
          </p:cNvCxnSpPr>
          <p:nvPr/>
        </p:nvCxnSpPr>
        <p:spPr>
          <a:xfrm flipH="1">
            <a:off x="7119872" y="1913254"/>
            <a:ext cx="5411" cy="529985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4460428" y="5231838"/>
            <a:ext cx="2989370" cy="461665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ExecutableExperiment</a:t>
            </a:r>
            <a:endParaRPr lang="en-US" sz="2400" b="0" dirty="0"/>
          </a:p>
        </p:txBody>
      </p:sp>
      <p:sp>
        <p:nvSpPr>
          <p:cNvPr id="25" name="TextBox 24"/>
          <p:cNvSpPr txBox="1"/>
          <p:nvPr/>
        </p:nvSpPr>
        <p:spPr>
          <a:xfrm>
            <a:off x="148952" y="5054254"/>
            <a:ext cx="2682946" cy="830997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TiffScenario</a:t>
            </a:r>
            <a:r>
              <a:rPr lang="en-US" sz="2400" b="0" dirty="0" smtClean="0"/>
              <a:t> = </a:t>
            </a:r>
          </a:p>
          <a:p>
            <a:r>
              <a:rPr lang="en-US" sz="2400" dirty="0" err="1" smtClean="0"/>
              <a:t>LifemapperScenario</a:t>
            </a:r>
            <a:endParaRPr lang="en-US" sz="2400" b="0" dirty="0"/>
          </a:p>
        </p:txBody>
      </p:sp>
      <p:cxnSp>
        <p:nvCxnSpPr>
          <p:cNvPr id="26" name="Straight Arrow Connector 25"/>
          <p:cNvCxnSpPr>
            <a:stCxn id="24" idx="1"/>
            <a:endCxn id="25" idx="3"/>
          </p:cNvCxnSpPr>
          <p:nvPr/>
        </p:nvCxnSpPr>
        <p:spPr>
          <a:xfrm flipH="1">
            <a:off x="2831898" y="5462671"/>
            <a:ext cx="1628530" cy="7082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3749860" y="5845700"/>
            <a:ext cx="457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err="1" smtClean="0"/>
              <a:t>Lifemapper</a:t>
            </a:r>
            <a:r>
              <a:rPr lang="en-US" sz="1400" b="1" dirty="0" smtClean="0"/>
              <a:t> SADI services ingests </a:t>
            </a:r>
            <a:r>
              <a:rPr lang="en-US" sz="1400" b="1" dirty="0" err="1" smtClean="0"/>
              <a:t>ExecutableExperiments</a:t>
            </a:r>
            <a:endParaRPr lang="en-US" sz="1400" b="1" dirty="0"/>
          </a:p>
        </p:txBody>
      </p:sp>
      <p:sp>
        <p:nvSpPr>
          <p:cNvPr id="41" name="Down Arrow 40"/>
          <p:cNvSpPr/>
          <p:nvPr/>
        </p:nvSpPr>
        <p:spPr>
          <a:xfrm>
            <a:off x="697279" y="3567154"/>
            <a:ext cx="523254" cy="1276719"/>
          </a:xfrm>
          <a:prstGeom prst="downArrow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2" name="TextBox 41"/>
          <p:cNvSpPr txBox="1"/>
          <p:nvPr/>
        </p:nvSpPr>
        <p:spPr>
          <a:xfrm>
            <a:off x="1212074" y="3838762"/>
            <a:ext cx="20128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SADI </a:t>
            </a:r>
            <a:r>
              <a:rPr lang="en-US" sz="1400" b="1" dirty="0" smtClean="0"/>
              <a:t>services </a:t>
            </a:r>
            <a:r>
              <a:rPr lang="en-US" sz="1400" b="1" dirty="0" smtClean="0"/>
              <a:t>support </a:t>
            </a:r>
            <a:r>
              <a:rPr lang="en-US" sz="1400" b="1" dirty="0" smtClean="0"/>
              <a:t>this transformation</a:t>
            </a:r>
            <a:endParaRPr lang="en-US" sz="1400" b="1" dirty="0"/>
          </a:p>
        </p:txBody>
      </p:sp>
      <p:sp>
        <p:nvSpPr>
          <p:cNvPr id="3" name="Rectangle 2"/>
          <p:cNvSpPr/>
          <p:nvPr/>
        </p:nvSpPr>
        <p:spPr>
          <a:xfrm>
            <a:off x="504189" y="6352143"/>
            <a:ext cx="758137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/>
              <a:t>http://</a:t>
            </a:r>
            <a:r>
              <a:rPr lang="en-US" sz="1400" b="1" dirty="0" err="1"/>
              <a:t>ontology.cybershare.utep.edu</a:t>
            </a:r>
            <a:r>
              <a:rPr lang="en-US" sz="1400" b="1" dirty="0"/>
              <a:t>/</a:t>
            </a:r>
            <a:r>
              <a:rPr lang="en-US" sz="1400" b="1" dirty="0" err="1"/>
              <a:t>ELSEWeb</a:t>
            </a:r>
            <a:r>
              <a:rPr lang="en-US" sz="1400" b="1" dirty="0"/>
              <a:t>/</a:t>
            </a:r>
            <a:r>
              <a:rPr lang="en-US" sz="1400" b="1" dirty="0" err="1"/>
              <a:t>lifemapper.owl</a:t>
            </a:r>
            <a:endParaRPr lang="en-US" sz="1400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4294876" y="1280291"/>
            <a:ext cx="23452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 smtClean="0"/>
              <a:t>hasModelingAlgorithm</a:t>
            </a:r>
            <a:endParaRPr lang="en-US" sz="1200" dirty="0"/>
          </a:p>
        </p:txBody>
      </p:sp>
      <p:sp>
        <p:nvSpPr>
          <p:cNvPr id="27" name="TextBox 26"/>
          <p:cNvSpPr txBox="1"/>
          <p:nvPr/>
        </p:nvSpPr>
        <p:spPr>
          <a:xfrm>
            <a:off x="5467509" y="2030392"/>
            <a:ext cx="23452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 smtClean="0"/>
              <a:t>hasModelingParameter</a:t>
            </a:r>
            <a:endParaRPr lang="en-US" sz="1200" dirty="0"/>
          </a:p>
        </p:txBody>
      </p:sp>
      <p:sp>
        <p:nvSpPr>
          <p:cNvPr id="28" name="TextBox 27"/>
          <p:cNvSpPr txBox="1"/>
          <p:nvPr/>
        </p:nvSpPr>
        <p:spPr>
          <a:xfrm>
            <a:off x="273462" y="1920422"/>
            <a:ext cx="23452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 smtClean="0"/>
              <a:t>hasScenarioRequirements</a:t>
            </a:r>
            <a:endParaRPr lang="en-US" sz="1200" dirty="0"/>
          </a:p>
        </p:txBody>
      </p:sp>
      <p:sp>
        <p:nvSpPr>
          <p:cNvPr id="29" name="TextBox 28"/>
          <p:cNvSpPr txBox="1"/>
          <p:nvPr/>
        </p:nvSpPr>
        <p:spPr>
          <a:xfrm>
            <a:off x="3327479" y="1920422"/>
            <a:ext cx="23452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 smtClean="0"/>
              <a:t>hasOccurrenceSetID</a:t>
            </a:r>
            <a:endParaRPr lang="en-US" sz="1200" dirty="0"/>
          </a:p>
        </p:txBody>
      </p:sp>
      <p:sp>
        <p:nvSpPr>
          <p:cNvPr id="30" name="TextBox 29"/>
          <p:cNvSpPr txBox="1"/>
          <p:nvPr/>
        </p:nvSpPr>
        <p:spPr>
          <a:xfrm>
            <a:off x="2871141" y="5498159"/>
            <a:ext cx="23452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 smtClean="0"/>
              <a:t>hasScenario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0991980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24" grpId="0" animBg="1"/>
      <p:bldP spid="25" grpId="0" animBg="1"/>
      <p:bldP spid="40" grpId="0"/>
      <p:bldP spid="41" grpId="0" animBg="1"/>
      <p:bldP spid="42" grpId="0"/>
      <p:bldP spid="3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407841" cy="4525963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Use Case: </a:t>
            </a:r>
            <a:r>
              <a:rPr lang="en-US" dirty="0" err="1" smtClean="0"/>
              <a:t>Chihuahuan</a:t>
            </a:r>
            <a:r>
              <a:rPr lang="en-US" dirty="0" smtClean="0"/>
              <a:t> Desert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Understanding </a:t>
            </a:r>
            <a:r>
              <a:rPr lang="en-US" dirty="0" err="1" smtClean="0"/>
              <a:t>ELSEWeb</a:t>
            </a:r>
            <a:r>
              <a:rPr lang="en-US" dirty="0" smtClean="0"/>
              <a:t> and the Model Web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Streamlining data </a:t>
            </a:r>
            <a:r>
              <a:rPr lang="en-US" dirty="0" smtClean="0"/>
              <a:t>via</a:t>
            </a:r>
            <a:r>
              <a:rPr lang="en-US" dirty="0" smtClean="0"/>
              <a:t> Ontologies and SADI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ELSEWeb</a:t>
            </a:r>
            <a:r>
              <a:rPr lang="en-US" dirty="0" smtClean="0"/>
              <a:t> Experiment Example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Making </a:t>
            </a:r>
            <a:r>
              <a:rPr lang="en-US" dirty="0" smtClean="0"/>
              <a:t>Sense of Results </a:t>
            </a:r>
            <a:r>
              <a:rPr lang="en-US" dirty="0"/>
              <a:t>T</a:t>
            </a:r>
            <a:r>
              <a:rPr lang="en-US" dirty="0" smtClean="0"/>
              <a:t>hrough </a:t>
            </a:r>
            <a:r>
              <a:rPr lang="en-US" dirty="0"/>
              <a:t>P</a:t>
            </a:r>
            <a:r>
              <a:rPr lang="en-US" dirty="0" smtClean="0"/>
              <a:t>rovenance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857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A Partial </a:t>
            </a:r>
            <a:r>
              <a:rPr lang="en-US" sz="3200" dirty="0" err="1" smtClean="0"/>
              <a:t>Chihuahuan</a:t>
            </a:r>
            <a:r>
              <a:rPr lang="en-US" sz="3200" dirty="0" smtClean="0"/>
              <a:t> Desert Experiment Spec.</a:t>
            </a:r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20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4292" y="4474706"/>
            <a:ext cx="8370337" cy="203132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 dirty="0"/>
              <a:t>Individual: </a:t>
            </a:r>
            <a:r>
              <a:rPr lang="en-US" sz="1400" dirty="0" smtClean="0"/>
              <a:t>&lt;experiment-1.owl#distributionRequirement3&gt;</a:t>
            </a:r>
            <a:endParaRPr lang="en-US" sz="1400" dirty="0"/>
          </a:p>
          <a:p>
            <a:r>
              <a:rPr lang="en-US" sz="1400" dirty="0"/>
              <a:t>    Types: </a:t>
            </a:r>
          </a:p>
          <a:p>
            <a:r>
              <a:rPr lang="en-US" sz="1400" dirty="0"/>
              <a:t>        </a:t>
            </a:r>
            <a:r>
              <a:rPr lang="en-US" sz="1400" dirty="0" err="1"/>
              <a:t>scenario:WCSDistributionRequirement</a:t>
            </a:r>
            <a:endParaRPr lang="en-US" sz="1400" dirty="0"/>
          </a:p>
          <a:p>
            <a:r>
              <a:rPr lang="en-US" sz="1400" dirty="0"/>
              <a:t>    </a:t>
            </a:r>
          </a:p>
          <a:p>
            <a:r>
              <a:rPr lang="en-US" sz="1400" dirty="0"/>
              <a:t>    Facts:  </a:t>
            </a:r>
          </a:p>
          <a:p>
            <a:r>
              <a:rPr lang="en-US" sz="1400" dirty="0"/>
              <a:t>     </a:t>
            </a:r>
            <a:r>
              <a:rPr lang="en-US" sz="1400" dirty="0" err="1"/>
              <a:t>terms:spatial</a:t>
            </a:r>
            <a:r>
              <a:rPr lang="en-US" sz="1400" dirty="0"/>
              <a:t>  </a:t>
            </a:r>
            <a:r>
              <a:rPr lang="en-US" sz="1400" dirty="0" smtClean="0"/>
              <a:t>&lt;experiment-1.owl#region1</a:t>
            </a:r>
            <a:r>
              <a:rPr lang="en-US" sz="1400" dirty="0"/>
              <a:t>&gt;,</a:t>
            </a:r>
          </a:p>
          <a:p>
            <a:r>
              <a:rPr lang="en-US" sz="1400" dirty="0"/>
              <a:t>     </a:t>
            </a:r>
            <a:r>
              <a:rPr lang="en-US" sz="1400" dirty="0" err="1"/>
              <a:t>scenario:hasEntityClass</a:t>
            </a:r>
            <a:r>
              <a:rPr lang="en-US" sz="1400" dirty="0"/>
              <a:t>  </a:t>
            </a:r>
            <a:r>
              <a:rPr lang="en-US" sz="1400" dirty="0" err="1"/>
              <a:t>elsewebdata:SurfaceLayer</a:t>
            </a:r>
            <a:r>
              <a:rPr lang="en-US" sz="1400" dirty="0"/>
              <a:t>,</a:t>
            </a:r>
          </a:p>
          <a:p>
            <a:r>
              <a:rPr lang="en-US" sz="1400" dirty="0"/>
              <a:t>     </a:t>
            </a:r>
            <a:r>
              <a:rPr lang="en-US" sz="1400" dirty="0" err="1"/>
              <a:t>scenario:hasCharacteristicClass</a:t>
            </a:r>
            <a:r>
              <a:rPr lang="en-US" sz="1400" dirty="0"/>
              <a:t>  </a:t>
            </a:r>
            <a:r>
              <a:rPr lang="en-US" sz="1400" dirty="0" smtClean="0"/>
              <a:t>&lt;</a:t>
            </a:r>
            <a:r>
              <a:rPr lang="en-US" sz="1400" dirty="0" err="1" smtClean="0"/>
              <a:t>oboe</a:t>
            </a:r>
            <a:r>
              <a:rPr lang="en-US" sz="1400" dirty="0" err="1"/>
              <a:t>-characteristics.owl#Temperature</a:t>
            </a:r>
            <a:r>
              <a:rPr lang="en-US" sz="1400" dirty="0"/>
              <a:t>&gt;,</a:t>
            </a:r>
          </a:p>
          <a:p>
            <a:r>
              <a:rPr lang="en-US" sz="1400" dirty="0"/>
              <a:t>     </a:t>
            </a:r>
            <a:r>
              <a:rPr lang="en-US" sz="1400" dirty="0" err="1"/>
              <a:t>terms:temporal</a:t>
            </a:r>
            <a:r>
              <a:rPr lang="en-US" sz="1400" dirty="0"/>
              <a:t>  </a:t>
            </a:r>
            <a:r>
              <a:rPr lang="en-US" sz="1400" dirty="0" smtClean="0"/>
              <a:t>&lt;experiment</a:t>
            </a:r>
            <a:r>
              <a:rPr lang="en-US" sz="1400" dirty="0"/>
              <a:t>-1.owl#duration3&gt;</a:t>
            </a:r>
          </a:p>
        </p:txBody>
      </p:sp>
      <p:sp>
        <p:nvSpPr>
          <p:cNvPr id="8" name="Rectangle 7"/>
          <p:cNvSpPr/>
          <p:nvPr/>
        </p:nvSpPr>
        <p:spPr>
          <a:xfrm>
            <a:off x="164293" y="1417638"/>
            <a:ext cx="8370336" cy="246221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 dirty="0"/>
              <a:t>Individual: &lt;http://</a:t>
            </a:r>
            <a:r>
              <a:rPr lang="en-US" sz="1400" dirty="0" err="1"/>
              <a:t>ontology.cybershare.utep.edu</a:t>
            </a:r>
            <a:r>
              <a:rPr lang="en-US" sz="1400" dirty="0"/>
              <a:t>/</a:t>
            </a:r>
            <a:r>
              <a:rPr lang="en-US" sz="1400" dirty="0" err="1"/>
              <a:t>ELSEWeb</a:t>
            </a:r>
            <a:r>
              <a:rPr lang="en-US" sz="1400" dirty="0"/>
              <a:t>/experiments/experiment-1.owl#wcsScenarioRequirements</a:t>
            </a:r>
            <a:r>
              <a:rPr lang="en-US" sz="1400" dirty="0" smtClean="0"/>
              <a:t>&gt;</a:t>
            </a:r>
            <a:endParaRPr lang="en-US" sz="1400" dirty="0"/>
          </a:p>
          <a:p>
            <a:r>
              <a:rPr lang="en-US" sz="1400" dirty="0"/>
              <a:t>    Types: </a:t>
            </a:r>
          </a:p>
          <a:p>
            <a:r>
              <a:rPr lang="en-US" sz="1400" dirty="0"/>
              <a:t>        </a:t>
            </a:r>
            <a:r>
              <a:rPr lang="en-US" sz="1400" dirty="0" err="1"/>
              <a:t>scenario:WCSScenarioRequirements</a:t>
            </a:r>
            <a:endParaRPr lang="en-US" sz="1400" dirty="0"/>
          </a:p>
          <a:p>
            <a:r>
              <a:rPr lang="en-US" sz="1400" dirty="0"/>
              <a:t>    </a:t>
            </a:r>
          </a:p>
          <a:p>
            <a:r>
              <a:rPr lang="en-US" sz="1400" dirty="0"/>
              <a:t>    Facts:  </a:t>
            </a:r>
          </a:p>
          <a:p>
            <a:r>
              <a:rPr lang="en-US" sz="1400" dirty="0"/>
              <a:t>     scenario:hasWCSDistributionRequirement2  </a:t>
            </a:r>
            <a:r>
              <a:rPr lang="en-US" sz="1400" dirty="0" smtClean="0"/>
              <a:t>&lt;experiment</a:t>
            </a:r>
            <a:r>
              <a:rPr lang="en-US" sz="1400" dirty="0"/>
              <a:t>-1.owl#distributionRequirement2&gt;,</a:t>
            </a:r>
          </a:p>
          <a:p>
            <a:r>
              <a:rPr lang="en-US" sz="1400" dirty="0"/>
              <a:t>     scenario:hasWCSDistributionRequirement4  </a:t>
            </a:r>
            <a:r>
              <a:rPr lang="en-US" sz="1400" dirty="0" smtClean="0"/>
              <a:t>&lt;experiment</a:t>
            </a:r>
            <a:r>
              <a:rPr lang="en-US" sz="1400" dirty="0"/>
              <a:t>-1.owl#distributionRequirement4&gt;,</a:t>
            </a:r>
          </a:p>
          <a:p>
            <a:r>
              <a:rPr lang="en-US" sz="1400" dirty="0"/>
              <a:t>     scenario:hasWCSDistributionRequirement3  </a:t>
            </a:r>
            <a:r>
              <a:rPr lang="en-US" sz="1400" dirty="0" smtClean="0"/>
              <a:t>&lt;experiment</a:t>
            </a:r>
            <a:r>
              <a:rPr lang="en-US" sz="1400" dirty="0"/>
              <a:t>-1.owl#distributionRequirement3&gt;,</a:t>
            </a:r>
          </a:p>
          <a:p>
            <a:r>
              <a:rPr lang="en-US" sz="1400" dirty="0"/>
              <a:t>     scenario:hasWCSDistributionRequirement1  </a:t>
            </a:r>
            <a:r>
              <a:rPr lang="en-US" sz="1400" dirty="0" smtClean="0"/>
              <a:t>&lt;experiment</a:t>
            </a:r>
            <a:r>
              <a:rPr lang="en-US" sz="1400" dirty="0"/>
              <a:t>-1.owl#distributionRequirement1&gt;,</a:t>
            </a:r>
          </a:p>
          <a:p>
            <a:r>
              <a:rPr lang="en-US" sz="1400" dirty="0"/>
              <a:t>     scenario:hasWCSDistributionRequirement5  </a:t>
            </a:r>
            <a:r>
              <a:rPr lang="en-US" sz="1400" dirty="0" smtClean="0"/>
              <a:t>&lt;experiment</a:t>
            </a:r>
            <a:r>
              <a:rPr lang="en-US" sz="1400" dirty="0"/>
              <a:t>-1.owl#distributionRequirement5&gt;</a:t>
            </a:r>
          </a:p>
        </p:txBody>
      </p:sp>
      <p:sp>
        <p:nvSpPr>
          <p:cNvPr id="9" name="Rectangle 8"/>
          <p:cNvSpPr/>
          <p:nvPr/>
        </p:nvSpPr>
        <p:spPr>
          <a:xfrm>
            <a:off x="5817202" y="1228910"/>
            <a:ext cx="3140743" cy="9012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The environment scenario consists of five layers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5710149" y="4180493"/>
            <a:ext cx="3140743" cy="9012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Layer 3 should be bound to Surface Temperature within some space/time frame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18703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21</a:t>
            </a:fld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A </a:t>
            </a:r>
            <a:r>
              <a:rPr lang="en-US" sz="3200" dirty="0" err="1" smtClean="0"/>
              <a:t>Chihuahuan</a:t>
            </a:r>
            <a:r>
              <a:rPr lang="en-US" sz="3200" dirty="0" smtClean="0"/>
              <a:t> Desert Experiment Specification</a:t>
            </a:r>
            <a:endParaRPr lang="en-US" sz="3200" dirty="0"/>
          </a:p>
        </p:txBody>
      </p:sp>
      <p:sp>
        <p:nvSpPr>
          <p:cNvPr id="6" name="Rectangle 5"/>
          <p:cNvSpPr/>
          <p:nvPr/>
        </p:nvSpPr>
        <p:spPr>
          <a:xfrm>
            <a:off x="457200" y="2125235"/>
            <a:ext cx="4212948" cy="203132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 dirty="0"/>
              <a:t>Individual: </a:t>
            </a:r>
            <a:r>
              <a:rPr lang="en-US" sz="1400" dirty="0" smtClean="0"/>
              <a:t>&lt;experiment</a:t>
            </a:r>
            <a:r>
              <a:rPr lang="en-US" sz="1400" dirty="0"/>
              <a:t>-1.owl#region1</a:t>
            </a:r>
            <a:r>
              <a:rPr lang="en-US" sz="1400" dirty="0" smtClean="0"/>
              <a:t>&gt;</a:t>
            </a:r>
            <a:endParaRPr lang="en-US" sz="1400" dirty="0"/>
          </a:p>
          <a:p>
            <a:r>
              <a:rPr lang="en-US" sz="1400" dirty="0"/>
              <a:t>    Types: </a:t>
            </a:r>
          </a:p>
          <a:p>
            <a:r>
              <a:rPr lang="en-US" sz="1400" dirty="0"/>
              <a:t>        </a:t>
            </a:r>
            <a:r>
              <a:rPr lang="en-US" sz="1400" dirty="0" err="1"/>
              <a:t>elsewebdata:Region</a:t>
            </a:r>
            <a:endParaRPr lang="en-US" sz="1400" dirty="0"/>
          </a:p>
          <a:p>
            <a:r>
              <a:rPr lang="en-US" sz="1400" dirty="0"/>
              <a:t>    </a:t>
            </a:r>
          </a:p>
          <a:p>
            <a:r>
              <a:rPr lang="en-US" sz="1400" dirty="0"/>
              <a:t>    Facts:  </a:t>
            </a:r>
          </a:p>
          <a:p>
            <a:r>
              <a:rPr lang="en-US" sz="1400" dirty="0"/>
              <a:t>     </a:t>
            </a:r>
            <a:r>
              <a:rPr lang="en-US" sz="1400" dirty="0" err="1"/>
              <a:t>elsewebdata:hasUpperLatitude</a:t>
            </a:r>
            <a:r>
              <a:rPr lang="en-US" sz="1400" dirty="0"/>
              <a:t>  </a:t>
            </a:r>
            <a:r>
              <a:rPr lang="en-US" sz="1400" dirty="0" smtClean="0"/>
              <a:t>35.0</a:t>
            </a:r>
            <a:r>
              <a:rPr lang="en-US" sz="1400" dirty="0"/>
              <a:t>,</a:t>
            </a:r>
          </a:p>
          <a:p>
            <a:r>
              <a:rPr lang="en-US" sz="1400" dirty="0"/>
              <a:t>     </a:t>
            </a:r>
            <a:r>
              <a:rPr lang="en-US" sz="1400" dirty="0" err="1"/>
              <a:t>elsewebdata:hasRightLongitude</a:t>
            </a:r>
            <a:r>
              <a:rPr lang="en-US" sz="1400" dirty="0"/>
              <a:t>  </a:t>
            </a:r>
            <a:r>
              <a:rPr lang="en-US" sz="1400" dirty="0" smtClean="0"/>
              <a:t>-95.0</a:t>
            </a:r>
            <a:r>
              <a:rPr lang="en-US" sz="1400" dirty="0"/>
              <a:t>,</a:t>
            </a:r>
          </a:p>
          <a:p>
            <a:r>
              <a:rPr lang="en-US" sz="1400" dirty="0"/>
              <a:t>     </a:t>
            </a:r>
            <a:r>
              <a:rPr lang="en-US" sz="1400" dirty="0" err="1"/>
              <a:t>elsewebdata:hasLowerLatitude</a:t>
            </a:r>
            <a:r>
              <a:rPr lang="en-US" sz="1400" dirty="0"/>
              <a:t>  </a:t>
            </a:r>
            <a:r>
              <a:rPr lang="en-US" sz="1400" dirty="0" smtClean="0"/>
              <a:t>25.0</a:t>
            </a:r>
            <a:r>
              <a:rPr lang="en-US" sz="1400" dirty="0"/>
              <a:t>,</a:t>
            </a:r>
          </a:p>
          <a:p>
            <a:r>
              <a:rPr lang="en-US" sz="1400" dirty="0"/>
              <a:t>     </a:t>
            </a:r>
            <a:r>
              <a:rPr lang="en-US" sz="1400" dirty="0" err="1"/>
              <a:t>elsewebdata:hasLeftLongitude</a:t>
            </a:r>
            <a:r>
              <a:rPr lang="en-US" sz="1400" dirty="0"/>
              <a:t>  -</a:t>
            </a:r>
            <a:r>
              <a:rPr lang="en-US" sz="1400" dirty="0" smtClean="0"/>
              <a:t>110.0</a:t>
            </a:r>
            <a:endParaRPr lang="en-US" sz="14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0251" y="1157023"/>
            <a:ext cx="2725897" cy="3129329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457200" y="4540468"/>
            <a:ext cx="7804320" cy="1815882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 dirty="0"/>
              <a:t>Individual: </a:t>
            </a:r>
            <a:r>
              <a:rPr lang="en-US" sz="1400" dirty="0" smtClean="0"/>
              <a:t>&lt;experiment</a:t>
            </a:r>
            <a:r>
              <a:rPr lang="en-US" sz="1400" dirty="0"/>
              <a:t>-1.owl#duration3&gt;</a:t>
            </a:r>
          </a:p>
          <a:p>
            <a:endParaRPr lang="en-US" sz="1400" dirty="0"/>
          </a:p>
          <a:p>
            <a:r>
              <a:rPr lang="en-US" sz="1400" dirty="0"/>
              <a:t>    Types: </a:t>
            </a:r>
          </a:p>
          <a:p>
            <a:r>
              <a:rPr lang="en-US" sz="1400" dirty="0"/>
              <a:t>        </a:t>
            </a:r>
            <a:r>
              <a:rPr lang="en-US" sz="1400" dirty="0" err="1"/>
              <a:t>elsewebdata:Duration</a:t>
            </a:r>
            <a:endParaRPr lang="en-US" sz="1400" dirty="0"/>
          </a:p>
          <a:p>
            <a:r>
              <a:rPr lang="en-US" sz="1400" dirty="0"/>
              <a:t>    </a:t>
            </a:r>
          </a:p>
          <a:p>
            <a:r>
              <a:rPr lang="en-US" sz="1400" dirty="0"/>
              <a:t>    Facts:  </a:t>
            </a:r>
          </a:p>
          <a:p>
            <a:r>
              <a:rPr lang="en-US" sz="1400" dirty="0"/>
              <a:t>     </a:t>
            </a:r>
            <a:r>
              <a:rPr lang="en-US" sz="1400" dirty="0" err="1"/>
              <a:t>elsewebdata:hasEndDate</a:t>
            </a:r>
            <a:r>
              <a:rPr lang="en-US" sz="1400" dirty="0"/>
              <a:t>  "0200-12-31T00:00:00-07:00"^^</a:t>
            </a:r>
            <a:r>
              <a:rPr lang="en-US" sz="1400" dirty="0" err="1"/>
              <a:t>xsd:dateTime</a:t>
            </a:r>
            <a:r>
              <a:rPr lang="en-US" sz="1400" dirty="0"/>
              <a:t>,</a:t>
            </a:r>
          </a:p>
          <a:p>
            <a:r>
              <a:rPr lang="en-US" sz="1400" dirty="0"/>
              <a:t>     </a:t>
            </a:r>
            <a:r>
              <a:rPr lang="en-US" sz="1400" dirty="0" err="1"/>
              <a:t>elsewebdata:hasStartDate</a:t>
            </a:r>
            <a:r>
              <a:rPr lang="en-US" sz="1400" dirty="0"/>
              <a:t>  "0201-02-28T00:00:00-07:00"^^</a:t>
            </a:r>
            <a:r>
              <a:rPr lang="en-US" sz="1400" dirty="0" err="1"/>
              <a:t>xsd:dateTime</a:t>
            </a:r>
            <a:endParaRPr lang="en-US" sz="1400" dirty="0"/>
          </a:p>
        </p:txBody>
      </p:sp>
      <p:sp>
        <p:nvSpPr>
          <p:cNvPr id="9" name="TextBox 8"/>
          <p:cNvSpPr txBox="1"/>
          <p:nvPr/>
        </p:nvSpPr>
        <p:spPr>
          <a:xfrm>
            <a:off x="457200" y="1417638"/>
            <a:ext cx="42129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Space and Time Constraints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6390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Interacting with </a:t>
            </a:r>
            <a:r>
              <a:rPr lang="en-US" dirty="0" err="1" smtClean="0"/>
              <a:t>cardioSHARE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22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689" y="1725789"/>
            <a:ext cx="8523111" cy="383789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628444" y="5577792"/>
            <a:ext cx="20320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Model URL Result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79400" y="5577792"/>
            <a:ext cx="32060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Experiment Specification URI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025422" y="3585303"/>
            <a:ext cx="32060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Experiment SPARQL Query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2028118" y="6442428"/>
            <a:ext cx="463232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/>
              <a:t>http://</a:t>
            </a:r>
            <a:r>
              <a:rPr lang="en-US" sz="1400" b="1" dirty="0" err="1"/>
              <a:t>visko.cybershare.utep.edu</a:t>
            </a:r>
            <a:r>
              <a:rPr lang="en-US" sz="1400" b="1" dirty="0"/>
              <a:t>/</a:t>
            </a:r>
            <a:r>
              <a:rPr lang="en-US" sz="1400" b="1" dirty="0" err="1"/>
              <a:t>cardioSHARE-elseweb</a:t>
            </a:r>
            <a:r>
              <a:rPr lang="en-US" sz="1400" b="1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2727730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Chihuahuan</a:t>
            </a:r>
            <a:r>
              <a:rPr lang="en-US" dirty="0" smtClean="0"/>
              <a:t> Desert Model Result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23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2527" y="1485474"/>
            <a:ext cx="6179832" cy="447505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207012" y="6189152"/>
            <a:ext cx="56469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Spread of </a:t>
            </a:r>
            <a:r>
              <a:rPr lang="en-US" dirty="0" err="1"/>
              <a:t>Larrea</a:t>
            </a:r>
            <a:r>
              <a:rPr lang="en-US" dirty="0"/>
              <a:t> </a:t>
            </a:r>
            <a:r>
              <a:rPr lang="en-US" dirty="0" err="1" smtClean="0"/>
              <a:t>Tridentata</a:t>
            </a:r>
            <a:r>
              <a:rPr lang="en-US" dirty="0" smtClean="0"/>
              <a:t> output from </a:t>
            </a:r>
            <a:r>
              <a:rPr lang="en-US" dirty="0" err="1" smtClean="0"/>
              <a:t>Lifemapper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42162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ounded Rectangle 21"/>
          <p:cNvSpPr/>
          <p:nvPr/>
        </p:nvSpPr>
        <p:spPr>
          <a:xfrm>
            <a:off x="5819409" y="3560072"/>
            <a:ext cx="1980734" cy="245987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ed Rectangle 23"/>
          <p:cNvSpPr/>
          <p:nvPr/>
        </p:nvSpPr>
        <p:spPr>
          <a:xfrm>
            <a:off x="1549400" y="3564760"/>
            <a:ext cx="774700" cy="2413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3191670" y="3859836"/>
            <a:ext cx="2781300" cy="25697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4337050" y="3564760"/>
            <a:ext cx="1143000" cy="2413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2730500" y="3577460"/>
            <a:ext cx="1079500" cy="2286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ELSEWeb</a:t>
            </a:r>
            <a:r>
              <a:rPr lang="en-US" dirty="0" smtClean="0"/>
              <a:t> </a:t>
            </a:r>
            <a:r>
              <a:rPr lang="en-US" smtClean="0"/>
              <a:t>Goal Extensions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24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457200" y="3460312"/>
            <a:ext cx="8128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“I want to model the transition from </a:t>
            </a:r>
            <a:r>
              <a:rPr lang="en-US" sz="2000" dirty="0" smtClean="0"/>
              <a:t>grass lands </a:t>
            </a:r>
            <a:r>
              <a:rPr lang="en-US" sz="2000" dirty="0"/>
              <a:t>to </a:t>
            </a:r>
            <a:r>
              <a:rPr lang="en-US" sz="2000" dirty="0" err="1" smtClean="0"/>
              <a:t>Chihuahuan</a:t>
            </a:r>
            <a:r>
              <a:rPr lang="en-US" sz="2000" dirty="0" smtClean="0"/>
              <a:t> desert </a:t>
            </a:r>
            <a:r>
              <a:rPr lang="en-US" sz="2000" dirty="0"/>
              <a:t>(probably steppe), during historic </a:t>
            </a:r>
            <a:r>
              <a:rPr lang="en-US" sz="2000" dirty="0" smtClean="0"/>
              <a:t>periods </a:t>
            </a:r>
            <a:r>
              <a:rPr lang="en-US" sz="2000" dirty="0"/>
              <a:t>of drought”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479800" y="1485682"/>
            <a:ext cx="33147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/>
              <a:t>Denotes a duration of time encompassing a set of relevant environmental data</a:t>
            </a:r>
            <a:endParaRPr lang="en-US" sz="1400" dirty="0"/>
          </a:p>
        </p:txBody>
      </p:sp>
      <p:sp>
        <p:nvSpPr>
          <p:cNvPr id="9" name="Rectangle 8"/>
          <p:cNvSpPr/>
          <p:nvPr/>
        </p:nvSpPr>
        <p:spPr>
          <a:xfrm>
            <a:off x="5575300" y="2235640"/>
            <a:ext cx="347980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/>
              <a:t>These biomes are not defined solely by geographic coordinates; they are partially defined by its migrating flora (interpretation)</a:t>
            </a:r>
            <a:endParaRPr lang="en-US" sz="1400" dirty="0"/>
          </a:p>
        </p:txBody>
      </p:sp>
      <p:sp>
        <p:nvSpPr>
          <p:cNvPr id="11" name="Rectangle 10"/>
          <p:cNvSpPr/>
          <p:nvPr/>
        </p:nvSpPr>
        <p:spPr>
          <a:xfrm>
            <a:off x="3771900" y="4949354"/>
            <a:ext cx="377190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/>
              <a:t>Drought denotes an event, that contextualizes a set of geospatial data within some space/time (interpretation)</a:t>
            </a:r>
            <a:endParaRPr lang="en-US" sz="1400" dirty="0"/>
          </a:p>
        </p:txBody>
      </p:sp>
      <p:sp>
        <p:nvSpPr>
          <p:cNvPr id="12" name="Connector 11"/>
          <p:cNvSpPr/>
          <p:nvPr/>
        </p:nvSpPr>
        <p:spPr>
          <a:xfrm>
            <a:off x="3048000" y="1530936"/>
            <a:ext cx="431800" cy="431800"/>
          </a:xfrm>
          <a:prstGeom prst="flowChartConnecto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3" name="Connector 12"/>
          <p:cNvSpPr/>
          <p:nvPr/>
        </p:nvSpPr>
        <p:spPr>
          <a:xfrm>
            <a:off x="5048250" y="2341912"/>
            <a:ext cx="431800" cy="431800"/>
          </a:xfrm>
          <a:prstGeom prst="flowChartConnecto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14" name="Connector 13"/>
          <p:cNvSpPr/>
          <p:nvPr/>
        </p:nvSpPr>
        <p:spPr>
          <a:xfrm>
            <a:off x="3340100" y="5046504"/>
            <a:ext cx="431800" cy="431800"/>
          </a:xfrm>
          <a:prstGeom prst="flowChartConnecto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cxnSp>
        <p:nvCxnSpPr>
          <p:cNvPr id="16" name="Straight Connector 15"/>
          <p:cNvCxnSpPr>
            <a:stCxn id="7" idx="2"/>
            <a:endCxn id="14" idx="0"/>
          </p:cNvCxnSpPr>
          <p:nvPr/>
        </p:nvCxnSpPr>
        <p:spPr>
          <a:xfrm flipH="1">
            <a:off x="3556000" y="4116812"/>
            <a:ext cx="1026320" cy="92969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>
            <a:stCxn id="5" idx="0"/>
            <a:endCxn id="12" idx="4"/>
          </p:cNvCxnSpPr>
          <p:nvPr/>
        </p:nvCxnSpPr>
        <p:spPr>
          <a:xfrm flipH="1" flipV="1">
            <a:off x="3263900" y="1962736"/>
            <a:ext cx="6350" cy="161472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stCxn id="6" idx="0"/>
            <a:endCxn id="13" idx="4"/>
          </p:cNvCxnSpPr>
          <p:nvPr/>
        </p:nvCxnSpPr>
        <p:spPr>
          <a:xfrm flipV="1">
            <a:off x="4908550" y="2773712"/>
            <a:ext cx="355600" cy="79104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Connector 25"/>
          <p:cNvSpPr/>
          <p:nvPr/>
        </p:nvSpPr>
        <p:spPr>
          <a:xfrm>
            <a:off x="457200" y="2171340"/>
            <a:ext cx="431800" cy="431800"/>
          </a:xfrm>
          <a:prstGeom prst="flowChartConnecto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27" name="Rectangle 26"/>
          <p:cNvSpPr/>
          <p:nvPr/>
        </p:nvSpPr>
        <p:spPr>
          <a:xfrm>
            <a:off x="889000" y="1981678"/>
            <a:ext cx="184150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/>
              <a:t>Data discovery, </a:t>
            </a:r>
            <a:r>
              <a:rPr lang="en-US" sz="1400" dirty="0"/>
              <a:t>i</a:t>
            </a:r>
            <a:r>
              <a:rPr lang="en-US" sz="1400" dirty="0" smtClean="0"/>
              <a:t>ntegration, transformation</a:t>
            </a:r>
            <a:endParaRPr lang="en-US" sz="1400" dirty="0"/>
          </a:p>
        </p:txBody>
      </p:sp>
      <p:cxnSp>
        <p:nvCxnSpPr>
          <p:cNvPr id="28" name="Straight Connector 27"/>
          <p:cNvCxnSpPr>
            <a:stCxn id="24" idx="0"/>
            <a:endCxn id="26" idx="4"/>
          </p:cNvCxnSpPr>
          <p:nvPr/>
        </p:nvCxnSpPr>
        <p:spPr>
          <a:xfrm flipH="1" flipV="1">
            <a:off x="673100" y="2603140"/>
            <a:ext cx="1263650" cy="96162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22" idx="0"/>
            <a:endCxn id="13" idx="4"/>
          </p:cNvCxnSpPr>
          <p:nvPr/>
        </p:nvCxnSpPr>
        <p:spPr>
          <a:xfrm flipH="1" flipV="1">
            <a:off x="5264150" y="2773712"/>
            <a:ext cx="1545626" cy="7863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573527" y="5974773"/>
            <a:ext cx="76197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ELSEWeb</a:t>
            </a:r>
            <a:r>
              <a:rPr lang="en-US" dirty="0" smtClean="0"/>
              <a:t> currently can support (1), but future work includes managing the complexities related to (2), (3), and (4)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95769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 animBg="1"/>
      <p:bldP spid="7" grpId="0" animBg="1"/>
      <p:bldP spid="6" grpId="0" animBg="1"/>
      <p:bldP spid="5" grpId="0" animBg="1"/>
      <p:bldP spid="8" grpId="0"/>
      <p:bldP spid="9" grpId="0"/>
      <p:bldP spid="11" grpId="0"/>
      <p:bldP spid="12" grpId="0" animBg="1"/>
      <p:bldP spid="13" grpId="0" animBg="1"/>
      <p:bldP spid="14" grpId="0" animBg="1"/>
      <p:bldP spid="26" grpId="0" animBg="1"/>
      <p:bldP spid="27" grpId="0"/>
      <p:bldP spid="10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ELSEWeb</a:t>
            </a:r>
            <a:r>
              <a:rPr lang="en-US" dirty="0" smtClean="0"/>
              <a:t> and </a:t>
            </a:r>
            <a:r>
              <a:rPr lang="en-US" dirty="0" smtClean="0"/>
              <a:t>Prov</a:t>
            </a:r>
            <a:r>
              <a:rPr lang="en-US" dirty="0" smtClean="0"/>
              <a:t>enance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25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57200" y="1381325"/>
            <a:ext cx="76197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Each SADI service is configured to capture the input and output RDF as uniquely identified </a:t>
            </a:r>
            <a:r>
              <a:rPr lang="en-US" sz="2000" b="1" i="1" dirty="0" smtClean="0"/>
              <a:t>named graphs</a:t>
            </a:r>
            <a:endParaRPr lang="en-US" sz="2000" b="1" i="1" dirty="0"/>
          </a:p>
        </p:txBody>
      </p:sp>
      <p:sp>
        <p:nvSpPr>
          <p:cNvPr id="10" name="Rectangle 9"/>
          <p:cNvSpPr/>
          <p:nvPr/>
        </p:nvSpPr>
        <p:spPr>
          <a:xfrm>
            <a:off x="187563" y="2119857"/>
            <a:ext cx="8821392" cy="1815882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 dirty="0"/>
              <a:t>&lt;</a:t>
            </a:r>
            <a:r>
              <a:rPr lang="en-US" sz="1400" dirty="0" err="1"/>
              <a:t>rdf:Description</a:t>
            </a:r>
            <a:r>
              <a:rPr lang="en-US" sz="1400" dirty="0"/>
              <a:t> </a:t>
            </a:r>
            <a:r>
              <a:rPr lang="en-US" sz="1400" dirty="0" err="1"/>
              <a:t>rdf:about</a:t>
            </a:r>
            <a:r>
              <a:rPr lang="en-US" sz="1400" dirty="0" smtClean="0"/>
              <a:t>=“namedGraph_1384383646553</a:t>
            </a:r>
            <a:r>
              <a:rPr lang="en-US" sz="1400" dirty="0"/>
              <a:t>.rdf"&gt;</a:t>
            </a:r>
          </a:p>
          <a:p>
            <a:r>
              <a:rPr lang="en-US" sz="1400" dirty="0"/>
              <a:t>    &lt;j.3:wasGeneratedBy&gt;</a:t>
            </a:r>
          </a:p>
          <a:p>
            <a:r>
              <a:rPr lang="en-US" sz="1400" dirty="0"/>
              <a:t>      &lt;j.4:prov-sadi.owlSadiService </a:t>
            </a:r>
            <a:r>
              <a:rPr lang="en-US" sz="1400" dirty="0" err="1"/>
              <a:t>rdf:about</a:t>
            </a:r>
            <a:r>
              <a:rPr lang="en-US" sz="1400" dirty="0"/>
              <a:t>="http://</a:t>
            </a:r>
            <a:r>
              <a:rPr lang="en-US" sz="1400" dirty="0" err="1"/>
              <a:t>elseweb.cybershare.utep.edu</a:t>
            </a:r>
            <a:r>
              <a:rPr lang="en-US" sz="1400" dirty="0"/>
              <a:t>/</a:t>
            </a:r>
            <a:r>
              <a:rPr lang="en-US" sz="1400" dirty="0" err="1"/>
              <a:t>WCSCoverageRequirementsService</a:t>
            </a:r>
            <a:r>
              <a:rPr lang="en-US" sz="1400" dirty="0"/>
              <a:t>"&gt;</a:t>
            </a:r>
          </a:p>
          <a:p>
            <a:r>
              <a:rPr lang="en-US" sz="1400" dirty="0"/>
              <a:t>        &lt;j.3:used</a:t>
            </a:r>
            <a:r>
              <a:rPr lang="en-US" sz="1400" dirty="0" smtClean="0"/>
              <a:t>&gt;namedGraph_1384383646232</a:t>
            </a:r>
            <a:r>
              <a:rPr lang="en-US" sz="1400" dirty="0"/>
              <a:t>.rdf&lt;/j.3:used&gt;</a:t>
            </a:r>
          </a:p>
          <a:p>
            <a:r>
              <a:rPr lang="en-US" sz="1400" dirty="0"/>
              <a:t>      &lt;/j.4:prov-sadi.owlSadiService&gt;</a:t>
            </a:r>
          </a:p>
          <a:p>
            <a:r>
              <a:rPr lang="en-US" sz="1400" dirty="0"/>
              <a:t>    &lt;/j.3:wasGeneratedBy&gt;</a:t>
            </a:r>
          </a:p>
          <a:p>
            <a:r>
              <a:rPr lang="en-US" sz="1400" dirty="0"/>
              <a:t>  &lt;/</a:t>
            </a:r>
            <a:r>
              <a:rPr lang="en-US" sz="1400" dirty="0" err="1"/>
              <a:t>rdf:Description</a:t>
            </a:r>
            <a:r>
              <a:rPr lang="en-US" sz="1400" dirty="0" smtClean="0"/>
              <a:t>&gt;</a:t>
            </a:r>
          </a:p>
          <a:p>
            <a:r>
              <a:rPr lang="en-US" sz="1400" dirty="0" smtClean="0"/>
              <a:t>…</a:t>
            </a:r>
            <a:endParaRPr lang="en-US" sz="1400" dirty="0"/>
          </a:p>
        </p:txBody>
      </p:sp>
      <p:sp>
        <p:nvSpPr>
          <p:cNvPr id="7" name="Oval 6"/>
          <p:cNvSpPr/>
          <p:nvPr/>
        </p:nvSpPr>
        <p:spPr>
          <a:xfrm>
            <a:off x="150210" y="4241544"/>
            <a:ext cx="2238851" cy="959372"/>
          </a:xfrm>
          <a:prstGeom prst="ellipse">
            <a:avLst/>
          </a:prstGeom>
          <a:noFill/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WCS Scenario</a:t>
            </a:r>
          </a:p>
          <a:p>
            <a:pPr algn="ctr"/>
            <a:r>
              <a:rPr lang="en-US" dirty="0" smtClean="0">
                <a:solidFill>
                  <a:srgbClr val="000000"/>
                </a:solidFill>
              </a:rPr>
              <a:t>Requirements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2501121" y="3992846"/>
            <a:ext cx="2259934" cy="1224799"/>
          </a:xfrm>
          <a:prstGeom prst="ellipse">
            <a:avLst/>
          </a:prstGeom>
          <a:noFill/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Satisfied</a:t>
            </a:r>
          </a:p>
          <a:p>
            <a:pPr algn="ctr"/>
            <a:r>
              <a:rPr lang="en-US" dirty="0" smtClean="0">
                <a:solidFill>
                  <a:srgbClr val="000000"/>
                </a:solidFill>
              </a:rPr>
              <a:t>WCS Scenario</a:t>
            </a:r>
          </a:p>
          <a:p>
            <a:pPr algn="ctr"/>
            <a:r>
              <a:rPr lang="en-US" dirty="0" smtClean="0">
                <a:solidFill>
                  <a:srgbClr val="000000"/>
                </a:solidFill>
              </a:rPr>
              <a:t>Requirements</a:t>
            </a:r>
          </a:p>
        </p:txBody>
      </p:sp>
      <p:sp>
        <p:nvSpPr>
          <p:cNvPr id="12" name="Oval 11"/>
          <p:cNvSpPr/>
          <p:nvPr/>
        </p:nvSpPr>
        <p:spPr>
          <a:xfrm>
            <a:off x="5015463" y="5838293"/>
            <a:ext cx="2287689" cy="858481"/>
          </a:xfrm>
          <a:prstGeom prst="ellipse">
            <a:avLst/>
          </a:prstGeom>
          <a:noFill/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Tiff Extracted WCS Scenario</a:t>
            </a:r>
          </a:p>
        </p:txBody>
      </p:sp>
      <p:sp>
        <p:nvSpPr>
          <p:cNvPr id="9" name="Oval 8"/>
          <p:cNvSpPr/>
          <p:nvPr/>
        </p:nvSpPr>
        <p:spPr>
          <a:xfrm>
            <a:off x="1802798" y="5473733"/>
            <a:ext cx="410896" cy="410896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4903391" y="5207725"/>
            <a:ext cx="410896" cy="410896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Curved Connector 13"/>
          <p:cNvCxnSpPr>
            <a:stCxn id="9" idx="2"/>
            <a:endCxn id="7" idx="4"/>
          </p:cNvCxnSpPr>
          <p:nvPr/>
        </p:nvCxnSpPr>
        <p:spPr>
          <a:xfrm rot="10800000">
            <a:off x="1269636" y="5200917"/>
            <a:ext cx="533162" cy="478265"/>
          </a:xfrm>
          <a:prstGeom prst="curvedConnector2">
            <a:avLst/>
          </a:prstGeom>
          <a:ln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urved Connector 16"/>
          <p:cNvCxnSpPr>
            <a:stCxn id="11" idx="3"/>
            <a:endCxn id="9" idx="6"/>
          </p:cNvCxnSpPr>
          <p:nvPr/>
        </p:nvCxnSpPr>
        <p:spPr>
          <a:xfrm rot="5400000">
            <a:off x="2202436" y="5049536"/>
            <a:ext cx="640904" cy="618387"/>
          </a:xfrm>
          <a:prstGeom prst="curvedConnector2">
            <a:avLst/>
          </a:prstGeom>
          <a:ln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urved Connector 19"/>
          <p:cNvCxnSpPr>
            <a:stCxn id="13" idx="2"/>
            <a:endCxn id="58" idx="7"/>
          </p:cNvCxnSpPr>
          <p:nvPr/>
        </p:nvCxnSpPr>
        <p:spPr>
          <a:xfrm rot="10800000" flipV="1">
            <a:off x="4267259" y="5413172"/>
            <a:ext cx="636132" cy="531581"/>
          </a:xfrm>
          <a:prstGeom prst="curvedConnector2">
            <a:avLst/>
          </a:prstGeom>
          <a:ln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urved Connector 38"/>
          <p:cNvCxnSpPr>
            <a:stCxn id="12" idx="0"/>
            <a:endCxn id="13" idx="6"/>
          </p:cNvCxnSpPr>
          <p:nvPr/>
        </p:nvCxnSpPr>
        <p:spPr>
          <a:xfrm rot="16200000" flipV="1">
            <a:off x="5524238" y="5203222"/>
            <a:ext cx="425120" cy="845021"/>
          </a:xfrm>
          <a:prstGeom prst="curvedConnector2">
            <a:avLst/>
          </a:prstGeom>
          <a:ln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962293" y="5473733"/>
            <a:ext cx="6146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used</a:t>
            </a:r>
            <a:endParaRPr lang="en-US" sz="1200" b="1" dirty="0"/>
          </a:p>
        </p:txBody>
      </p:sp>
      <p:sp>
        <p:nvSpPr>
          <p:cNvPr id="44" name="TextBox 43"/>
          <p:cNvSpPr txBox="1"/>
          <p:nvPr/>
        </p:nvSpPr>
        <p:spPr>
          <a:xfrm>
            <a:off x="1901659" y="5182821"/>
            <a:ext cx="17716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err="1" smtClean="0"/>
              <a:t>wasGeneratedBy</a:t>
            </a:r>
            <a:endParaRPr lang="en-US" sz="1200" b="1" dirty="0"/>
          </a:p>
        </p:txBody>
      </p:sp>
      <p:sp>
        <p:nvSpPr>
          <p:cNvPr id="45" name="TextBox 44"/>
          <p:cNvSpPr txBox="1"/>
          <p:nvPr/>
        </p:nvSpPr>
        <p:spPr>
          <a:xfrm>
            <a:off x="4400778" y="5537710"/>
            <a:ext cx="6146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used</a:t>
            </a:r>
            <a:endParaRPr lang="en-US" sz="1200" b="1" dirty="0"/>
          </a:p>
        </p:txBody>
      </p:sp>
      <p:sp>
        <p:nvSpPr>
          <p:cNvPr id="46" name="TextBox 45"/>
          <p:cNvSpPr txBox="1"/>
          <p:nvPr/>
        </p:nvSpPr>
        <p:spPr>
          <a:xfrm>
            <a:off x="5419411" y="5357359"/>
            <a:ext cx="17716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err="1" smtClean="0"/>
              <a:t>wasGeneratedBy</a:t>
            </a:r>
            <a:endParaRPr lang="en-US" sz="1200" b="1" dirty="0"/>
          </a:p>
        </p:txBody>
      </p:sp>
      <p:sp>
        <p:nvSpPr>
          <p:cNvPr id="58" name="Oval 57"/>
          <p:cNvSpPr/>
          <p:nvPr/>
        </p:nvSpPr>
        <p:spPr>
          <a:xfrm>
            <a:off x="2731409" y="5814709"/>
            <a:ext cx="1799360" cy="888005"/>
          </a:xfrm>
          <a:prstGeom prst="ellipse">
            <a:avLst/>
          </a:prstGeom>
          <a:noFill/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WCS Scenario</a:t>
            </a:r>
          </a:p>
        </p:txBody>
      </p:sp>
      <p:cxnSp>
        <p:nvCxnSpPr>
          <p:cNvPr id="69" name="Curved Connector 68"/>
          <p:cNvCxnSpPr>
            <a:stCxn id="58" idx="0"/>
            <a:endCxn id="11" idx="4"/>
          </p:cNvCxnSpPr>
          <p:nvPr/>
        </p:nvCxnSpPr>
        <p:spPr>
          <a:xfrm rot="16200000" flipV="1">
            <a:off x="3332557" y="5516176"/>
            <a:ext cx="597064" cy="1"/>
          </a:xfrm>
          <a:prstGeom prst="curvedConnector3">
            <a:avLst>
              <a:gd name="adj1" fmla="val 50000"/>
            </a:avLst>
          </a:prstGeom>
          <a:ln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1" name="Oval 90"/>
          <p:cNvSpPr/>
          <p:nvPr/>
        </p:nvSpPr>
        <p:spPr>
          <a:xfrm>
            <a:off x="6553200" y="4241544"/>
            <a:ext cx="1799360" cy="888005"/>
          </a:xfrm>
          <a:prstGeom prst="ellipse">
            <a:avLst/>
          </a:prstGeom>
          <a:noFill/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Tiff</a:t>
            </a:r>
          </a:p>
          <a:p>
            <a:pPr algn="ctr"/>
            <a:r>
              <a:rPr lang="en-US" dirty="0" smtClean="0">
                <a:solidFill>
                  <a:srgbClr val="000000"/>
                </a:solidFill>
              </a:rPr>
              <a:t>Scenario</a:t>
            </a:r>
          </a:p>
        </p:txBody>
      </p:sp>
      <p:cxnSp>
        <p:nvCxnSpPr>
          <p:cNvPr id="92" name="Curved Connector 91"/>
          <p:cNvCxnSpPr>
            <a:stCxn id="12" idx="7"/>
            <a:endCxn id="91" idx="4"/>
          </p:cNvCxnSpPr>
          <p:nvPr/>
        </p:nvCxnSpPr>
        <p:spPr>
          <a:xfrm rot="5400000" flipH="1" flipV="1">
            <a:off x="6793271" y="5304406"/>
            <a:ext cx="834466" cy="484752"/>
          </a:xfrm>
          <a:prstGeom prst="curvedConnector3">
            <a:avLst>
              <a:gd name="adj1" fmla="val 50000"/>
            </a:avLst>
          </a:prstGeom>
          <a:ln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5" name="TextBox 94"/>
          <p:cNvSpPr txBox="1"/>
          <p:nvPr/>
        </p:nvSpPr>
        <p:spPr>
          <a:xfrm>
            <a:off x="7145538" y="5540682"/>
            <a:ext cx="12070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err="1" smtClean="0"/>
              <a:t>derivedFrom</a:t>
            </a:r>
            <a:endParaRPr lang="en-US" sz="1200" b="1" dirty="0"/>
          </a:p>
        </p:txBody>
      </p:sp>
      <p:sp>
        <p:nvSpPr>
          <p:cNvPr id="96" name="TextBox 95"/>
          <p:cNvSpPr txBox="1"/>
          <p:nvPr/>
        </p:nvSpPr>
        <p:spPr>
          <a:xfrm>
            <a:off x="3323747" y="5321320"/>
            <a:ext cx="12070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err="1" smtClean="0"/>
              <a:t>derivedFrom</a:t>
            </a:r>
            <a:endParaRPr lang="en-US" sz="1200" b="1" dirty="0"/>
          </a:p>
        </p:txBody>
      </p:sp>
      <p:sp>
        <p:nvSpPr>
          <p:cNvPr id="97" name="TextBox 96"/>
          <p:cNvSpPr txBox="1"/>
          <p:nvPr/>
        </p:nvSpPr>
        <p:spPr>
          <a:xfrm>
            <a:off x="1524516" y="5812992"/>
            <a:ext cx="11020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WCS</a:t>
            </a:r>
          </a:p>
          <a:p>
            <a:r>
              <a:rPr lang="en-US" sz="1200" dirty="0" smtClean="0"/>
              <a:t>Requirements Service</a:t>
            </a:r>
            <a:endParaRPr lang="en-US" sz="1200" dirty="0"/>
          </a:p>
        </p:txBody>
      </p:sp>
      <p:sp>
        <p:nvSpPr>
          <p:cNvPr id="98" name="TextBox 97"/>
          <p:cNvSpPr txBox="1"/>
          <p:nvPr/>
        </p:nvSpPr>
        <p:spPr>
          <a:xfrm>
            <a:off x="4903391" y="4798783"/>
            <a:ext cx="11020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Tiff Extraction</a:t>
            </a:r>
          </a:p>
          <a:p>
            <a:r>
              <a:rPr lang="en-US" sz="1200" dirty="0" smtClean="0"/>
              <a:t>Service</a:t>
            </a:r>
          </a:p>
        </p:txBody>
      </p:sp>
    </p:spTree>
    <p:extLst>
      <p:ext uri="{BB962C8B-B14F-4D97-AF65-F5344CB8AC3E}">
        <p14:creationId xmlns:p14="http://schemas.microsoft.com/office/powerpoint/2010/main" val="85952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1" grpId="0" animBg="1"/>
      <p:bldP spid="12" grpId="0" animBg="1"/>
      <p:bldP spid="9" grpId="0" animBg="1"/>
      <p:bldP spid="13" grpId="0" animBg="1"/>
      <p:bldP spid="43" grpId="0"/>
      <p:bldP spid="44" grpId="0"/>
      <p:bldP spid="45" grpId="0"/>
      <p:bldP spid="46" grpId="0"/>
      <p:bldP spid="58" grpId="0" animBg="1"/>
      <p:bldP spid="91" grpId="0" animBg="1"/>
      <p:bldP spid="95" grpId="0"/>
      <p:bldP spid="96" grpId="0"/>
      <p:bldP spid="97" grpId="0"/>
      <p:bldP spid="98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 – Tons of it!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56150"/>
          </a:xfrm>
        </p:spPr>
        <p:txBody>
          <a:bodyPr>
            <a:normAutofit/>
          </a:bodyPr>
          <a:lstStyle/>
          <a:p>
            <a:r>
              <a:rPr lang="en-US" dirty="0" smtClean="0"/>
              <a:t>Modeling:</a:t>
            </a:r>
          </a:p>
          <a:p>
            <a:pPr lvl="1"/>
            <a:r>
              <a:rPr lang="en-US" sz="2400" dirty="0"/>
              <a:t>c</a:t>
            </a:r>
            <a:r>
              <a:rPr lang="en-US" sz="2400" dirty="0" smtClean="0"/>
              <a:t>onnect to different </a:t>
            </a:r>
            <a:r>
              <a:rPr lang="en-US" sz="2400" dirty="0" smtClean="0"/>
              <a:t>models</a:t>
            </a:r>
            <a:endParaRPr lang="en-US" sz="2400" dirty="0" smtClean="0"/>
          </a:p>
          <a:p>
            <a:pPr lvl="1"/>
            <a:r>
              <a:rPr lang="en-US" sz="2400" dirty="0"/>
              <a:t>w</a:t>
            </a:r>
            <a:r>
              <a:rPr lang="en-US" sz="2400" dirty="0" smtClean="0"/>
              <a:t>ork with different data providers</a:t>
            </a:r>
          </a:p>
          <a:p>
            <a:r>
              <a:rPr lang="en-US" dirty="0" smtClean="0"/>
              <a:t>Provenance:</a:t>
            </a:r>
          </a:p>
          <a:p>
            <a:pPr lvl="1"/>
            <a:r>
              <a:rPr lang="en-US" sz="2400" dirty="0" smtClean="0"/>
              <a:t>Aggregate SADI level provenance with lower level provenance from EDAC and </a:t>
            </a:r>
            <a:r>
              <a:rPr lang="en-US" sz="2400" dirty="0" err="1" smtClean="0"/>
              <a:t>Lifemapper</a:t>
            </a:r>
            <a:endParaRPr lang="en-US" sz="2400" dirty="0" smtClean="0"/>
          </a:p>
          <a:p>
            <a:pPr lvl="1"/>
            <a:r>
              <a:rPr lang="en-US" sz="2400" dirty="0" smtClean="0"/>
              <a:t>Visualization</a:t>
            </a:r>
          </a:p>
          <a:p>
            <a:r>
              <a:rPr lang="en-US" dirty="0" smtClean="0"/>
              <a:t>Reasoning:</a:t>
            </a:r>
            <a:endParaRPr lang="en-US" dirty="0" smtClean="0"/>
          </a:p>
          <a:p>
            <a:pPr lvl="1"/>
            <a:r>
              <a:rPr lang="en-US" sz="2400" dirty="0"/>
              <a:t>p</a:t>
            </a:r>
            <a:r>
              <a:rPr lang="en-US" sz="2400" dirty="0" smtClean="0"/>
              <a:t>rovide utility for users to identify events</a:t>
            </a:r>
          </a:p>
          <a:p>
            <a:pPr lvl="1"/>
            <a:r>
              <a:rPr lang="en-US" sz="2400" dirty="0"/>
              <a:t>a</a:t>
            </a:r>
            <a:r>
              <a:rPr lang="en-US" sz="2400" dirty="0" smtClean="0"/>
              <a:t>ssociate changing regions with time</a:t>
            </a:r>
          </a:p>
          <a:p>
            <a:pPr marL="457200" lvl="1" indent="0">
              <a:buNone/>
            </a:pPr>
            <a:endParaRPr lang="en-US" sz="2400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633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Acknowledgements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ELSEWeb</a:t>
            </a:r>
            <a:r>
              <a:rPr lang="en-US" dirty="0"/>
              <a:t> is funded by NASA ACCESS grants NNX12AF49A (UTEP), NNX12AF52A </a:t>
            </a:r>
            <a:r>
              <a:rPr lang="en-US" dirty="0" smtClean="0"/>
              <a:t>(</a:t>
            </a:r>
            <a:r>
              <a:rPr lang="en-US" dirty="0"/>
              <a:t>UNM), and NNX12AF45A (KU</a:t>
            </a:r>
            <a:r>
              <a:rPr lang="en-US" dirty="0" smtClean="0"/>
              <a:t>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This </a:t>
            </a:r>
            <a:r>
              <a:rPr lang="en-US" dirty="0"/>
              <a:t>work used re- sources from Cyber-</a:t>
            </a:r>
            <a:r>
              <a:rPr lang="en-US" dirty="0" err="1"/>
              <a:t>ShARE</a:t>
            </a:r>
            <a:r>
              <a:rPr lang="en-US" dirty="0"/>
              <a:t> Center of Excellence supported by NSF grant HRD-0734825 and HRD-</a:t>
            </a:r>
            <a:r>
              <a:rPr lang="en-US" dirty="0" smtClean="0"/>
              <a:t>1242122 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1653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60424" y="2489171"/>
            <a:ext cx="5622334" cy="177794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dirty="0" smtClean="0"/>
              <a:t>Nicholas Del Rio</a:t>
            </a:r>
          </a:p>
          <a:p>
            <a:pPr marL="0" indent="0" algn="ctr">
              <a:buNone/>
            </a:pPr>
            <a:r>
              <a:rPr lang="en-US" sz="2800" dirty="0" smtClean="0"/>
              <a:t>UTEP Cyber-</a:t>
            </a:r>
            <a:r>
              <a:rPr lang="en-US" sz="2800" dirty="0" err="1" smtClean="0"/>
              <a:t>ShARE</a:t>
            </a:r>
            <a:endParaRPr lang="en-US" sz="2800" dirty="0"/>
          </a:p>
          <a:p>
            <a:pPr marL="0" indent="0" algn="ctr">
              <a:buNone/>
            </a:pPr>
            <a:r>
              <a:rPr lang="en-US" sz="2800" dirty="0" smtClean="0"/>
              <a:t>ndel2@miners.utep.edu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6343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Use Case: </a:t>
            </a:r>
            <a:r>
              <a:rPr lang="en-US" sz="3200" dirty="0" err="1" smtClean="0"/>
              <a:t>Chihuahuan</a:t>
            </a:r>
            <a:r>
              <a:rPr lang="en-US" sz="3200" dirty="0" smtClean="0"/>
              <a:t> Desert Encroachment</a:t>
            </a:r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0" y="1519238"/>
            <a:ext cx="3699582" cy="298926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051300" y="1417638"/>
            <a:ext cx="4635500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Region</a:t>
            </a:r>
            <a:r>
              <a:rPr lang="en-US" dirty="0" smtClean="0"/>
              <a:t>: Northern Mexico, West Texas and Southern New Mexico</a:t>
            </a:r>
          </a:p>
          <a:p>
            <a:r>
              <a:rPr lang="en-US" b="1" dirty="0" smtClean="0"/>
              <a:t>Terrain</a:t>
            </a:r>
            <a:r>
              <a:rPr lang="en-US" dirty="0" smtClean="0"/>
              <a:t>: Basins and Mountain Ranges </a:t>
            </a:r>
          </a:p>
          <a:p>
            <a:r>
              <a:rPr lang="en-US" b="1" dirty="0" smtClean="0"/>
              <a:t>Climate</a:t>
            </a:r>
            <a:r>
              <a:rPr lang="en-US" dirty="0" smtClean="0"/>
              <a:t>: Mild Summer (35 – 40° C)</a:t>
            </a:r>
          </a:p>
          <a:p>
            <a:endParaRPr lang="en-US" dirty="0" smtClean="0"/>
          </a:p>
          <a:p>
            <a:r>
              <a:rPr lang="en-US" b="1" dirty="0" smtClean="0"/>
              <a:t>Flora</a:t>
            </a:r>
            <a:r>
              <a:rPr lang="en-US" dirty="0" smtClean="0"/>
              <a:t>: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78300" y="3182938"/>
            <a:ext cx="1701800" cy="127975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53200" y="3170238"/>
            <a:ext cx="1663700" cy="25400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140200" y="4508500"/>
            <a:ext cx="1854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err="1" smtClean="0"/>
              <a:t>Larrea</a:t>
            </a:r>
            <a:r>
              <a:rPr lang="en-US" sz="1400" b="1" dirty="0" smtClean="0"/>
              <a:t> </a:t>
            </a:r>
            <a:r>
              <a:rPr lang="en-US" sz="1400" b="1" dirty="0" err="1" smtClean="0"/>
              <a:t>Tridentata</a:t>
            </a:r>
            <a:endParaRPr lang="en-US" sz="14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6438900" y="5664200"/>
            <a:ext cx="2133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Agave </a:t>
            </a:r>
            <a:r>
              <a:rPr lang="en-US" sz="1400" b="1" dirty="0" err="1"/>
              <a:t>lechuguilla</a:t>
            </a:r>
            <a:endParaRPr lang="en-US" sz="14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239063" y="5245821"/>
            <a:ext cx="6011542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 smtClean="0"/>
              <a:t>Observation</a:t>
            </a:r>
            <a:r>
              <a:rPr lang="en-US" dirty="0" smtClean="0"/>
              <a:t>: </a:t>
            </a:r>
            <a:r>
              <a:rPr lang="en-US" dirty="0" smtClean="0"/>
              <a:t>the </a:t>
            </a:r>
            <a:r>
              <a:rPr lang="en-US" dirty="0" err="1" smtClean="0"/>
              <a:t>Chihuahuan</a:t>
            </a:r>
            <a:r>
              <a:rPr lang="en-US" dirty="0"/>
              <a:t> </a:t>
            </a:r>
            <a:r>
              <a:rPr lang="en-US" dirty="0" smtClean="0"/>
              <a:t>desert has encroached on existing grasslands, resulting in </a:t>
            </a:r>
            <a:r>
              <a:rPr lang="en-US" dirty="0" smtClean="0"/>
              <a:t>an </a:t>
            </a:r>
            <a:r>
              <a:rPr lang="en-US" dirty="0" smtClean="0"/>
              <a:t>altered landscape.</a:t>
            </a:r>
          </a:p>
        </p:txBody>
      </p:sp>
    </p:spTree>
    <p:extLst>
      <p:ext uri="{BB962C8B-B14F-4D97-AF65-F5344CB8AC3E}">
        <p14:creationId xmlns:p14="http://schemas.microsoft.com/office/powerpoint/2010/main" val="2624242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Transition from Grassland to Desert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4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860" y="1294895"/>
            <a:ext cx="7831667" cy="448362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145969" y="6191203"/>
            <a:ext cx="28520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cybershare.utep.edu</a:t>
            </a:r>
            <a:r>
              <a:rPr lang="en-US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59989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 smtClean="0"/>
              <a:t>Implications of an Encroaching Desert Ecosystem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5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57200" y="5941020"/>
            <a:ext cx="78917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Sparse vegetation of mesquite shrubs leads to altered erosion patterns, creating an environment suitable for dust storms.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6900" y="1663700"/>
            <a:ext cx="2463800" cy="3289300"/>
          </a:xfrm>
          <a:prstGeom prst="rect">
            <a:avLst/>
          </a:prstGeom>
        </p:spPr>
      </p:pic>
      <p:sp>
        <p:nvSpPr>
          <p:cNvPr id="8" name="Right Arrow 7"/>
          <p:cNvSpPr/>
          <p:nvPr/>
        </p:nvSpPr>
        <p:spPr>
          <a:xfrm>
            <a:off x="4801895" y="2471420"/>
            <a:ext cx="822960" cy="1148080"/>
          </a:xfrm>
          <a:prstGeom prst="rightArrow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57200" y="4220024"/>
            <a:ext cx="3673243" cy="3385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Sparse vegetation of the </a:t>
            </a:r>
            <a:r>
              <a:rPr lang="en-US" sz="1400" b="1" dirty="0" err="1" smtClean="0"/>
              <a:t>Chihuahuan</a:t>
            </a:r>
            <a:r>
              <a:rPr lang="en-US" sz="1400" b="1" dirty="0" smtClean="0"/>
              <a:t> desert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944201" y="5034002"/>
            <a:ext cx="38583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Dust storms containing allergens such as fungus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7134" y="2118728"/>
            <a:ext cx="4482506" cy="2007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6042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Chihuahuan</a:t>
            </a:r>
            <a:r>
              <a:rPr lang="en-US" dirty="0"/>
              <a:t> </a:t>
            </a:r>
            <a:r>
              <a:rPr lang="en-US" dirty="0" smtClean="0"/>
              <a:t>Related Inquiries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98601"/>
            <a:ext cx="8229600" cy="4123418"/>
          </a:xfrm>
        </p:spPr>
        <p:txBody>
          <a:bodyPr/>
          <a:lstStyle/>
          <a:p>
            <a:pPr lvl="0"/>
            <a:r>
              <a:rPr lang="en-US" sz="2400" b="1" dirty="0" smtClean="0"/>
              <a:t>Predictions</a:t>
            </a:r>
            <a:r>
              <a:rPr lang="en-US" sz="2400" dirty="0" smtClean="0"/>
              <a:t>: If </a:t>
            </a:r>
            <a:r>
              <a:rPr lang="en-US" sz="2400" dirty="0"/>
              <a:t>we move to hotter climates with more variable precipitation, will we get further encroachment in the desert?</a:t>
            </a:r>
          </a:p>
          <a:p>
            <a:pPr lvl="1"/>
            <a:r>
              <a:rPr lang="en-US" sz="2000" dirty="0"/>
              <a:t>Will we get more erosion</a:t>
            </a:r>
            <a:r>
              <a:rPr lang="en-US" sz="2000" dirty="0" smtClean="0"/>
              <a:t>?</a:t>
            </a:r>
          </a:p>
          <a:p>
            <a:pPr lvl="1"/>
            <a:r>
              <a:rPr lang="en-US" sz="2000" dirty="0" smtClean="0"/>
              <a:t>Will </a:t>
            </a:r>
            <a:r>
              <a:rPr lang="en-US" sz="2000" dirty="0"/>
              <a:t>we get higher flood events</a:t>
            </a:r>
            <a:r>
              <a:rPr lang="en-US" sz="2000" dirty="0" smtClean="0"/>
              <a:t>?</a:t>
            </a:r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 smtClean="0"/>
              <a:t>Species </a:t>
            </a:r>
            <a:r>
              <a:rPr lang="en-US" sz="2400" dirty="0" smtClean="0"/>
              <a:t>Distribution Models (SDM), such as </a:t>
            </a:r>
            <a:r>
              <a:rPr lang="en-US" sz="2400" dirty="0" err="1" smtClean="0"/>
              <a:t>Lifemapper</a:t>
            </a:r>
            <a:r>
              <a:rPr lang="en-US" sz="2400" dirty="0" smtClean="0"/>
              <a:t>, can provide insight:</a:t>
            </a:r>
          </a:p>
          <a:p>
            <a:pPr lvl="1"/>
            <a:r>
              <a:rPr lang="en-US" sz="2000" dirty="0" smtClean="0"/>
              <a:t>“I </a:t>
            </a:r>
            <a:r>
              <a:rPr lang="en-US" sz="2000" dirty="0"/>
              <a:t>want to model the transition </a:t>
            </a:r>
            <a:r>
              <a:rPr lang="en-US" sz="2000" dirty="0" smtClean="0"/>
              <a:t>from grassland to </a:t>
            </a:r>
            <a:r>
              <a:rPr lang="en-US" sz="2000" dirty="0" err="1" smtClean="0"/>
              <a:t>Chihuahuan</a:t>
            </a:r>
            <a:r>
              <a:rPr lang="en-US" sz="2000" dirty="0" smtClean="0"/>
              <a:t> desert during historic regions of drought”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6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460603" y="6400258"/>
            <a:ext cx="213391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/>
              <a:t>http://</a:t>
            </a:r>
            <a:r>
              <a:rPr lang="en-US" sz="1600" b="1" dirty="0" err="1"/>
              <a:t>lifemapper.org</a:t>
            </a:r>
            <a:r>
              <a:rPr lang="en-US" sz="1600" b="1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2489655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7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0484" y="2629419"/>
            <a:ext cx="3683000" cy="178089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8600" y="202555"/>
            <a:ext cx="3784600" cy="106756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688780" y="4547694"/>
            <a:ext cx="4084330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Supported modeling </a:t>
            </a:r>
            <a:r>
              <a:rPr lang="en-US" sz="2000" dirty="0"/>
              <a:t>a</a:t>
            </a:r>
            <a:r>
              <a:rPr lang="en-US" sz="2000" dirty="0" smtClean="0"/>
              <a:t>lgorithms:</a:t>
            </a:r>
          </a:p>
          <a:p>
            <a:endParaRPr lang="en-US" dirty="0"/>
          </a:p>
          <a:p>
            <a:pPr marL="285750" indent="-285750">
              <a:buFontTx/>
              <a:buChar char="-"/>
            </a:pPr>
            <a:r>
              <a:rPr lang="en-US" sz="1600" dirty="0" smtClean="0"/>
              <a:t>BIOCLIM</a:t>
            </a:r>
            <a:endParaRPr lang="en-US" sz="1600" dirty="0" smtClean="0"/>
          </a:p>
          <a:p>
            <a:pPr marL="285750" indent="-285750">
              <a:buFontTx/>
              <a:buChar char="-"/>
            </a:pPr>
            <a:r>
              <a:rPr lang="en-US" sz="1600" dirty="0" smtClean="0"/>
              <a:t>Artificial </a:t>
            </a:r>
            <a:r>
              <a:rPr lang="en-US" sz="1600" dirty="0" smtClean="0"/>
              <a:t>Neural Network</a:t>
            </a:r>
          </a:p>
          <a:p>
            <a:pPr marL="285750" indent="-285750">
              <a:buFontTx/>
              <a:buChar char="-"/>
            </a:pPr>
            <a:r>
              <a:rPr lang="en-US" sz="1600" dirty="0" smtClean="0"/>
              <a:t>Maximum </a:t>
            </a:r>
            <a:r>
              <a:rPr lang="en-US" sz="1600" dirty="0"/>
              <a:t>Entropy - ATT </a:t>
            </a:r>
            <a:r>
              <a:rPr lang="en-US" sz="1600" dirty="0" smtClean="0"/>
              <a:t>Implementation</a:t>
            </a:r>
          </a:p>
          <a:p>
            <a:pPr marL="285750" indent="-285750">
              <a:buFontTx/>
              <a:buChar char="-"/>
            </a:pPr>
            <a:r>
              <a:rPr lang="en-US" sz="1600" dirty="0" smtClean="0"/>
              <a:t>Climate </a:t>
            </a:r>
            <a:r>
              <a:rPr lang="en-US" sz="1600" dirty="0" smtClean="0"/>
              <a:t>Space Model</a:t>
            </a:r>
          </a:p>
          <a:p>
            <a:pPr marL="285750" indent="-285750">
              <a:buFontTx/>
              <a:buChar char="-"/>
            </a:pPr>
            <a:r>
              <a:rPr lang="en-US" sz="1600" dirty="0" smtClean="0"/>
              <a:t>GARP with Best Subsets</a:t>
            </a:r>
          </a:p>
          <a:p>
            <a:pPr marL="285750" indent="-285750">
              <a:buFontTx/>
              <a:buChar char="-"/>
            </a:pPr>
            <a:r>
              <a:rPr lang="en-US" sz="1600" dirty="0" smtClean="0"/>
              <a:t>Maximum Entropy</a:t>
            </a:r>
            <a:endParaRPr lang="en-US" sz="1600" dirty="0"/>
          </a:p>
        </p:txBody>
      </p:sp>
      <p:sp>
        <p:nvSpPr>
          <p:cNvPr id="11" name="TextBox 10"/>
          <p:cNvSpPr txBox="1"/>
          <p:nvPr/>
        </p:nvSpPr>
        <p:spPr>
          <a:xfrm>
            <a:off x="283582" y="1598077"/>
            <a:ext cx="6269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Species </a:t>
            </a:r>
            <a:r>
              <a:rPr lang="en-US" dirty="0"/>
              <a:t>d</a:t>
            </a:r>
            <a:r>
              <a:rPr lang="en-US" dirty="0" smtClean="0"/>
              <a:t>istribution </a:t>
            </a:r>
            <a:r>
              <a:rPr lang="en-US" dirty="0"/>
              <a:t>m</a:t>
            </a:r>
            <a:r>
              <a:rPr lang="en-US" dirty="0" smtClean="0"/>
              <a:t>odelers </a:t>
            </a:r>
            <a:r>
              <a:rPr lang="en-US" dirty="0"/>
              <a:t>e</a:t>
            </a:r>
            <a:r>
              <a:rPr lang="en-US" dirty="0" smtClean="0"/>
              <a:t>xposed as </a:t>
            </a:r>
            <a:r>
              <a:rPr lang="en-US" dirty="0" err="1" smtClean="0"/>
              <a:t>RESTful</a:t>
            </a:r>
            <a:r>
              <a:rPr lang="en-US" dirty="0" smtClean="0"/>
              <a:t> </a:t>
            </a:r>
            <a:r>
              <a:rPr lang="en-US" dirty="0" smtClean="0"/>
              <a:t>services</a:t>
            </a:r>
            <a:endParaRPr lang="en-US" dirty="0"/>
          </a:p>
        </p:txBody>
      </p:sp>
      <p:pic>
        <p:nvPicPr>
          <p:cNvPr id="12" name="Picture 11" descr="lifemapper-requestXML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163" y="2568703"/>
            <a:ext cx="2600325" cy="2247900"/>
          </a:xfrm>
          <a:prstGeom prst="rect">
            <a:avLst/>
          </a:prstGeom>
        </p:spPr>
      </p:pic>
      <p:sp>
        <p:nvSpPr>
          <p:cNvPr id="13" name="Down Arrow 12"/>
          <p:cNvSpPr/>
          <p:nvPr/>
        </p:nvSpPr>
        <p:spPr>
          <a:xfrm rot="16200000">
            <a:off x="3626490" y="3112091"/>
            <a:ext cx="822960" cy="1097341"/>
          </a:xfrm>
          <a:prstGeom prst="downArrow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7760209" y="4067894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/>
              <a:t>Output</a:t>
            </a:r>
            <a:endParaRPr lang="en-US" sz="1400" b="1" dirty="0"/>
          </a:p>
        </p:txBody>
      </p:sp>
      <p:sp>
        <p:nvSpPr>
          <p:cNvPr id="17" name="TextBox 16"/>
          <p:cNvSpPr txBox="1"/>
          <p:nvPr/>
        </p:nvSpPr>
        <p:spPr>
          <a:xfrm>
            <a:off x="135622" y="5458951"/>
            <a:ext cx="4516901" cy="70788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Scientists need data and transformation facilities to generate </a:t>
            </a:r>
            <a:r>
              <a:rPr lang="en-US" sz="2000" dirty="0" err="1" smtClean="0"/>
              <a:t>Lifemapper</a:t>
            </a:r>
            <a:r>
              <a:rPr lang="en-US" sz="2000" dirty="0" smtClean="0"/>
              <a:t> models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8694343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Pattern for Data-to-Model Web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8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57199" y="1436557"/>
            <a:ext cx="840570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“</a:t>
            </a:r>
            <a:r>
              <a:rPr lang="en-US" b="1" i="1" dirty="0"/>
              <a:t>This Model Web would be a system of interoperable computer models and databases communicating primarily via web services</a:t>
            </a:r>
            <a:r>
              <a:rPr lang="en-US" b="1" i="1" dirty="0" smtClean="0"/>
              <a:t>” – </a:t>
            </a:r>
            <a:r>
              <a:rPr lang="en-US" b="1" dirty="0" smtClean="0"/>
              <a:t>Geller 2009</a:t>
            </a:r>
            <a:endParaRPr lang="en-US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1560543" y="4509500"/>
            <a:ext cx="1364317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Species Data (Database)</a:t>
            </a:r>
            <a:endParaRPr lang="en-US" sz="1600" b="1" dirty="0"/>
          </a:p>
        </p:txBody>
      </p:sp>
      <p:sp>
        <p:nvSpPr>
          <p:cNvPr id="80" name="Rounded Rectangle 79"/>
          <p:cNvSpPr/>
          <p:nvPr/>
        </p:nvSpPr>
        <p:spPr>
          <a:xfrm>
            <a:off x="3260050" y="3522591"/>
            <a:ext cx="1976832" cy="97080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Modeling Service </a:t>
            </a:r>
            <a:r>
              <a:rPr lang="en-US" dirty="0"/>
              <a:t>(</a:t>
            </a:r>
            <a:r>
              <a:rPr lang="en-US" dirty="0" smtClean="0"/>
              <a:t>Web Processing Service)</a:t>
            </a:r>
            <a:endParaRPr lang="en-US" dirty="0"/>
          </a:p>
        </p:txBody>
      </p:sp>
      <p:sp>
        <p:nvSpPr>
          <p:cNvPr id="81" name="Magnetic Disk 80"/>
          <p:cNvSpPr/>
          <p:nvPr/>
        </p:nvSpPr>
        <p:spPr>
          <a:xfrm>
            <a:off x="687773" y="4390063"/>
            <a:ext cx="822960" cy="822960"/>
          </a:xfrm>
          <a:prstGeom prst="flowChartMagneticDisk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82" name="Curved Connector 81"/>
          <p:cNvCxnSpPr>
            <a:stCxn id="81" idx="1"/>
            <a:endCxn id="80" idx="1"/>
          </p:cNvCxnSpPr>
          <p:nvPr/>
        </p:nvCxnSpPr>
        <p:spPr>
          <a:xfrm rot="5400000" flipH="1" flipV="1">
            <a:off x="1988617" y="3118631"/>
            <a:ext cx="382069" cy="2160797"/>
          </a:xfrm>
          <a:prstGeom prst="curvedConnector2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3" name="Group 82"/>
          <p:cNvGrpSpPr/>
          <p:nvPr/>
        </p:nvGrpSpPr>
        <p:grpSpPr>
          <a:xfrm>
            <a:off x="457200" y="2338791"/>
            <a:ext cx="1496193" cy="1432840"/>
            <a:chOff x="3464384" y="2458077"/>
            <a:chExt cx="1496193" cy="1432840"/>
          </a:xfrm>
        </p:grpSpPr>
        <p:sp>
          <p:nvSpPr>
            <p:cNvPr id="84" name="Data 83"/>
            <p:cNvSpPr/>
            <p:nvPr/>
          </p:nvSpPr>
          <p:spPr>
            <a:xfrm>
              <a:off x="3464384" y="3358506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85" name="Data 84"/>
            <p:cNvSpPr/>
            <p:nvPr/>
          </p:nvSpPr>
          <p:spPr>
            <a:xfrm>
              <a:off x="3464384" y="2725888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86" name="Data 85"/>
            <p:cNvSpPr/>
            <p:nvPr/>
          </p:nvSpPr>
          <p:spPr>
            <a:xfrm>
              <a:off x="3464384" y="2591982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87" name="Data 86"/>
            <p:cNvSpPr/>
            <p:nvPr/>
          </p:nvSpPr>
          <p:spPr>
            <a:xfrm>
              <a:off x="3464384" y="2458077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cxnSp>
          <p:nvCxnSpPr>
            <p:cNvPr id="88" name="Straight Connector 87"/>
            <p:cNvCxnSpPr/>
            <p:nvPr/>
          </p:nvCxnSpPr>
          <p:spPr>
            <a:xfrm>
              <a:off x="3477612" y="3215398"/>
              <a:ext cx="0" cy="675519"/>
            </a:xfrm>
            <a:prstGeom prst="line">
              <a:avLst/>
            </a:prstGeom>
            <a:ln w="12700"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/>
          </p:nvCxnSpPr>
          <p:spPr>
            <a:xfrm>
              <a:off x="4939603" y="2733713"/>
              <a:ext cx="0" cy="675519"/>
            </a:xfrm>
            <a:prstGeom prst="line">
              <a:avLst/>
            </a:prstGeom>
            <a:ln w="12700"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0" name="TextBox 89"/>
          <p:cNvSpPr txBox="1"/>
          <p:nvPr/>
        </p:nvSpPr>
        <p:spPr>
          <a:xfrm>
            <a:off x="2022250" y="2391284"/>
            <a:ext cx="26221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Modeling Environment</a:t>
            </a:r>
          </a:p>
          <a:p>
            <a:r>
              <a:rPr lang="en-US" sz="1400" b="1" dirty="0" smtClean="0"/>
              <a:t>(Web Coverage Service)</a:t>
            </a:r>
            <a:endParaRPr lang="en-US" sz="1400" b="1" dirty="0"/>
          </a:p>
        </p:txBody>
      </p:sp>
      <p:cxnSp>
        <p:nvCxnSpPr>
          <p:cNvPr id="91" name="Straight Arrow Connector 90"/>
          <p:cNvCxnSpPr>
            <a:stCxn id="80" idx="3"/>
            <a:endCxn id="95" idx="1"/>
          </p:cNvCxnSpPr>
          <p:nvPr/>
        </p:nvCxnSpPr>
        <p:spPr>
          <a:xfrm>
            <a:off x="5236882" y="4007994"/>
            <a:ext cx="1231703" cy="1406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Curved Connector 91"/>
          <p:cNvCxnSpPr>
            <a:stCxn id="84" idx="3"/>
            <a:endCxn id="80" idx="1"/>
          </p:cNvCxnSpPr>
          <p:nvPr/>
        </p:nvCxnSpPr>
        <p:spPr>
          <a:xfrm rot="16200000" flipH="1">
            <a:off x="2039682" y="2787625"/>
            <a:ext cx="236363" cy="2204373"/>
          </a:xfrm>
          <a:prstGeom prst="curvedConnector2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5" name="Rounded Rectangle 94"/>
          <p:cNvSpPr/>
          <p:nvPr/>
        </p:nvSpPr>
        <p:spPr>
          <a:xfrm>
            <a:off x="6468585" y="2858407"/>
            <a:ext cx="2156198" cy="230198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 smtClean="0"/>
              <a:t>Web Client</a:t>
            </a:r>
            <a:endParaRPr lang="en-US" dirty="0"/>
          </a:p>
        </p:txBody>
      </p:sp>
      <p:pic>
        <p:nvPicPr>
          <p:cNvPr id="96" name="Picture 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0136" y="3355706"/>
            <a:ext cx="1676400" cy="1587500"/>
          </a:xfrm>
          <a:prstGeom prst="rect">
            <a:avLst/>
          </a:prstGeo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" name="Rectangle 9"/>
          <p:cNvSpPr/>
          <p:nvPr/>
        </p:nvSpPr>
        <p:spPr>
          <a:xfrm>
            <a:off x="688663" y="5640872"/>
            <a:ext cx="765377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Data and Models are exposed as Open Geospatial Consortium (OGC) services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87772" y="6070540"/>
            <a:ext cx="738073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The pattern was suggested and employed by the </a:t>
            </a:r>
            <a:r>
              <a:rPr lang="en-US" dirty="0" err="1"/>
              <a:t>eHabitat</a:t>
            </a:r>
            <a:r>
              <a:rPr lang="en-US" dirty="0"/>
              <a:t> system</a:t>
            </a:r>
          </a:p>
        </p:txBody>
      </p:sp>
    </p:spTree>
    <p:extLst>
      <p:ext uri="{BB962C8B-B14F-4D97-AF65-F5344CB8AC3E}">
        <p14:creationId xmlns:p14="http://schemas.microsoft.com/office/powerpoint/2010/main" val="2342749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274638"/>
            <a:ext cx="8339559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Potential Limitations of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9</a:t>
            </a:fld>
            <a:endParaRPr lang="en-US"/>
          </a:p>
        </p:txBody>
      </p:sp>
      <p:cxnSp>
        <p:nvCxnSpPr>
          <p:cNvPr id="82" name="Curved Connector 81"/>
          <p:cNvCxnSpPr>
            <a:stCxn id="60" idx="1"/>
            <a:endCxn id="59" idx="1"/>
          </p:cNvCxnSpPr>
          <p:nvPr/>
        </p:nvCxnSpPr>
        <p:spPr>
          <a:xfrm rot="5400000" flipH="1" flipV="1">
            <a:off x="1988617" y="3118631"/>
            <a:ext cx="382069" cy="2160797"/>
          </a:xfrm>
          <a:prstGeom prst="curvedConnector2">
            <a:avLst/>
          </a:prstGeom>
          <a:ln>
            <a:solidFill>
              <a:srgbClr val="FF0000"/>
            </a:solidFill>
            <a:prstDash val="lgDash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/>
          <p:cNvCxnSpPr>
            <a:stCxn id="59" idx="3"/>
            <a:endCxn id="72" idx="1"/>
          </p:cNvCxnSpPr>
          <p:nvPr/>
        </p:nvCxnSpPr>
        <p:spPr>
          <a:xfrm>
            <a:off x="5236882" y="4007994"/>
            <a:ext cx="1231703" cy="1406"/>
          </a:xfrm>
          <a:prstGeom prst="straightConnector1">
            <a:avLst/>
          </a:prstGeom>
          <a:ln>
            <a:solidFill>
              <a:srgbClr val="FF0000"/>
            </a:solidFill>
            <a:prstDash val="lgDash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Curved Connector 91"/>
          <p:cNvCxnSpPr>
            <a:stCxn id="63" idx="3"/>
            <a:endCxn id="59" idx="1"/>
          </p:cNvCxnSpPr>
          <p:nvPr/>
        </p:nvCxnSpPr>
        <p:spPr>
          <a:xfrm rot="16200000" flipH="1">
            <a:off x="2039682" y="2787625"/>
            <a:ext cx="236363" cy="2204373"/>
          </a:xfrm>
          <a:prstGeom prst="curvedConnector2">
            <a:avLst/>
          </a:prstGeom>
          <a:ln>
            <a:solidFill>
              <a:srgbClr val="FF0000"/>
            </a:solidFill>
            <a:prstDash val="lgDash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228869" y="2218699"/>
            <a:ext cx="1879582" cy="1735696"/>
          </a:xfrm>
          <a:prstGeom prst="rect">
            <a:avLst/>
          </a:prstGeom>
          <a:noFill/>
          <a:ln>
            <a:solidFill>
              <a:srgbClr val="FF0000"/>
            </a:solidFill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228869" y="4229697"/>
            <a:ext cx="1879582" cy="1087354"/>
          </a:xfrm>
          <a:prstGeom prst="rect">
            <a:avLst/>
          </a:prstGeom>
          <a:noFill/>
          <a:ln>
            <a:solidFill>
              <a:srgbClr val="FF0000"/>
            </a:solidFill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5388725" y="1222103"/>
            <a:ext cx="1321411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Discovery Limitations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336010" y="2169749"/>
            <a:ext cx="660409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Interface Requirement Disparities: formats and type transformations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8" name="Rounded Rectangular Callout 27"/>
          <p:cNvSpPr/>
          <p:nvPr/>
        </p:nvSpPr>
        <p:spPr>
          <a:xfrm>
            <a:off x="1932419" y="1358767"/>
            <a:ext cx="3453960" cy="496906"/>
          </a:xfrm>
          <a:prstGeom prst="wedgeRoundRectCallout">
            <a:avLst>
              <a:gd name="adj1" fmla="val -43747"/>
              <a:gd name="adj2" fmla="val 108799"/>
              <a:gd name="adj3" fmla="val 16667"/>
            </a:avLst>
          </a:prstGeom>
          <a:solidFill>
            <a:srgbClr val="FF0000">
              <a:alpha val="16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Where can I find relevant data?</a:t>
            </a:r>
          </a:p>
        </p:txBody>
      </p:sp>
      <p:sp>
        <p:nvSpPr>
          <p:cNvPr id="30" name="Rounded Rectangular Callout 29"/>
          <p:cNvSpPr/>
          <p:nvPr/>
        </p:nvSpPr>
        <p:spPr>
          <a:xfrm>
            <a:off x="2308131" y="2483163"/>
            <a:ext cx="4160453" cy="1039428"/>
          </a:xfrm>
          <a:prstGeom prst="wedgeRoundRectCallout">
            <a:avLst>
              <a:gd name="adj1" fmla="val -50973"/>
              <a:gd name="adj2" fmla="val 91040"/>
              <a:gd name="adj3" fmla="val 16667"/>
            </a:avLst>
          </a:prstGeom>
          <a:solidFill>
            <a:srgbClr val="FF0000">
              <a:alpha val="16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285750" indent="-285750">
              <a:buFontTx/>
              <a:buChar char="-"/>
            </a:pPr>
            <a:r>
              <a:rPr lang="en-US" dirty="0" smtClean="0"/>
              <a:t>What </a:t>
            </a:r>
            <a:r>
              <a:rPr lang="en-US" dirty="0" smtClean="0"/>
              <a:t>transformations </a:t>
            </a:r>
            <a:r>
              <a:rPr lang="en-US" dirty="0" smtClean="0"/>
              <a:t>are required to satisfy </a:t>
            </a:r>
            <a:r>
              <a:rPr lang="en-US" dirty="0" smtClean="0"/>
              <a:t>requirements</a:t>
            </a:r>
            <a:r>
              <a:rPr lang="en-US" dirty="0" smtClean="0"/>
              <a:t>?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Is my layer set compatible?</a:t>
            </a:r>
            <a:endParaRPr lang="en-US" dirty="0" smtClean="0"/>
          </a:p>
        </p:txBody>
      </p:sp>
      <p:sp>
        <p:nvSpPr>
          <p:cNvPr id="59" name="Rounded Rectangle 58"/>
          <p:cNvSpPr/>
          <p:nvPr/>
        </p:nvSpPr>
        <p:spPr>
          <a:xfrm>
            <a:off x="3260050" y="3522591"/>
            <a:ext cx="1976832" cy="97080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Modeling Service </a:t>
            </a:r>
          </a:p>
        </p:txBody>
      </p:sp>
      <p:sp>
        <p:nvSpPr>
          <p:cNvPr id="60" name="Magnetic Disk 59"/>
          <p:cNvSpPr/>
          <p:nvPr/>
        </p:nvSpPr>
        <p:spPr>
          <a:xfrm>
            <a:off x="687773" y="4390063"/>
            <a:ext cx="822960" cy="822960"/>
          </a:xfrm>
          <a:prstGeom prst="flowChartMagneticDisk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pSp>
        <p:nvGrpSpPr>
          <p:cNvPr id="62" name="Group 61"/>
          <p:cNvGrpSpPr/>
          <p:nvPr/>
        </p:nvGrpSpPr>
        <p:grpSpPr>
          <a:xfrm>
            <a:off x="457200" y="2338791"/>
            <a:ext cx="1496193" cy="1432840"/>
            <a:chOff x="3464384" y="2458077"/>
            <a:chExt cx="1496193" cy="1432840"/>
          </a:xfrm>
        </p:grpSpPr>
        <p:sp>
          <p:nvSpPr>
            <p:cNvPr id="63" name="Data 62"/>
            <p:cNvSpPr/>
            <p:nvPr/>
          </p:nvSpPr>
          <p:spPr>
            <a:xfrm>
              <a:off x="3464384" y="3358506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64" name="Data 63"/>
            <p:cNvSpPr/>
            <p:nvPr/>
          </p:nvSpPr>
          <p:spPr>
            <a:xfrm>
              <a:off x="3464384" y="2725888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65" name="Data 64"/>
            <p:cNvSpPr/>
            <p:nvPr/>
          </p:nvSpPr>
          <p:spPr>
            <a:xfrm>
              <a:off x="3464384" y="2591982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66" name="Data 65"/>
            <p:cNvSpPr/>
            <p:nvPr/>
          </p:nvSpPr>
          <p:spPr>
            <a:xfrm>
              <a:off x="3464384" y="2458077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cxnSp>
          <p:nvCxnSpPr>
            <p:cNvPr id="67" name="Straight Connector 66"/>
            <p:cNvCxnSpPr/>
            <p:nvPr/>
          </p:nvCxnSpPr>
          <p:spPr>
            <a:xfrm>
              <a:off x="3477612" y="3215398"/>
              <a:ext cx="0" cy="675519"/>
            </a:xfrm>
            <a:prstGeom prst="line">
              <a:avLst/>
            </a:prstGeom>
            <a:ln w="12700"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/>
          </p:nvCxnSpPr>
          <p:spPr>
            <a:xfrm>
              <a:off x="4939603" y="2733713"/>
              <a:ext cx="0" cy="675519"/>
            </a:xfrm>
            <a:prstGeom prst="line">
              <a:avLst/>
            </a:prstGeom>
            <a:ln w="12700"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2" name="Rounded Rectangle 71"/>
          <p:cNvSpPr/>
          <p:nvPr/>
        </p:nvSpPr>
        <p:spPr>
          <a:xfrm>
            <a:off x="6468585" y="2858407"/>
            <a:ext cx="2156198" cy="230198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 smtClean="0"/>
              <a:t>Web Client</a:t>
            </a:r>
            <a:endParaRPr lang="en-US" dirty="0"/>
          </a:p>
        </p:txBody>
      </p:sp>
      <p:pic>
        <p:nvPicPr>
          <p:cNvPr id="73" name="Picture 7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0136" y="3355706"/>
            <a:ext cx="1676400" cy="1587500"/>
          </a:xfrm>
          <a:prstGeom prst="rect">
            <a:avLst/>
          </a:prstGeo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77" name="Rounded Rectangular Callout 76"/>
          <p:cNvSpPr/>
          <p:nvPr/>
        </p:nvSpPr>
        <p:spPr>
          <a:xfrm>
            <a:off x="2336011" y="4870988"/>
            <a:ext cx="3453960" cy="993956"/>
          </a:xfrm>
          <a:prstGeom prst="wedgeRoundRectCallout">
            <a:avLst>
              <a:gd name="adj1" fmla="val -55733"/>
              <a:gd name="adj2" fmla="val -96425"/>
              <a:gd name="adj3" fmla="val 16667"/>
            </a:avLst>
          </a:prstGeom>
          <a:solidFill>
            <a:srgbClr val="FF0000">
              <a:alpha val="16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What metadata standard(s) are being employed? Is the data relevant for my purposes?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2336011" y="5895106"/>
            <a:ext cx="2507585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Metadata interpretation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616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6" grpId="0"/>
      <p:bldP spid="27" grpId="0"/>
      <p:bldP spid="28" grpId="0" animBg="1"/>
      <p:bldP spid="30" grpId="0" animBg="1"/>
      <p:bldP spid="77" grpId="0" animBg="1"/>
      <p:bldP spid="78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4258</TotalTime>
  <Words>1995</Words>
  <Application>Microsoft Macintosh PowerPoint</Application>
  <PresentationFormat>On-screen Show (4:3)</PresentationFormat>
  <Paragraphs>434</Paragraphs>
  <Slides>28</Slides>
  <Notes>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29" baseType="lpstr">
      <vt:lpstr>Office Theme</vt:lpstr>
      <vt:lpstr>ELSEWeb meets SADI: Supporting Data-to-Model Integration for Biodiversity Forecasting</vt:lpstr>
      <vt:lpstr>Outline</vt:lpstr>
      <vt:lpstr>Use Case: Chihuahuan Desert Encroachment</vt:lpstr>
      <vt:lpstr>Transition from Grassland to Desert</vt:lpstr>
      <vt:lpstr>Implications of an Encroaching Desert Ecosystem</vt:lpstr>
      <vt:lpstr>Chihuahuan Related Inquiries</vt:lpstr>
      <vt:lpstr>PowerPoint Presentation</vt:lpstr>
      <vt:lpstr>A Pattern for Data-to-Model Web</vt:lpstr>
      <vt:lpstr>Potential Limitations of Pattern</vt:lpstr>
      <vt:lpstr>Earth, Life, and Semantic Web</vt:lpstr>
      <vt:lpstr>ELSEWeb Components (Reuse)</vt:lpstr>
      <vt:lpstr>Harvesting from Earth Data Analysis Center</vt:lpstr>
      <vt:lpstr>Desirable Semantic Metadata Model</vt:lpstr>
      <vt:lpstr>Partial Semantic Data Model</vt:lpstr>
      <vt:lpstr>Mapping CF to OBOE</vt:lpstr>
      <vt:lpstr>Describing Adaptors using SADI</vt:lpstr>
      <vt:lpstr>An Example SADI Service: Tiff Scenario Extraction</vt:lpstr>
      <vt:lpstr>Coordinating Adaptor Execution</vt:lpstr>
      <vt:lpstr>Experiment Specification Ontology</vt:lpstr>
      <vt:lpstr>A Partial Chihuahuan Desert Experiment Spec.</vt:lpstr>
      <vt:lpstr>A Chihuahuan Desert Experiment Specification</vt:lpstr>
      <vt:lpstr>Interacting with cardioSHARE</vt:lpstr>
      <vt:lpstr>Chihuahuan Desert Model Result</vt:lpstr>
      <vt:lpstr>ELSEWeb Goal Extensions</vt:lpstr>
      <vt:lpstr>ELSEWeb and Provenance</vt:lpstr>
      <vt:lpstr>Future Work – Tons of it!</vt:lpstr>
      <vt:lpstr>Acknowledgements</vt:lpstr>
      <vt:lpstr>Questions? </vt:lpstr>
    </vt:vector>
  </TitlesOfParts>
  <Company>Cyber-Share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Nicholas Del Rio</dc:creator>
  <cp:lastModifiedBy>Nicholas Del Rio</cp:lastModifiedBy>
  <cp:revision>692</cp:revision>
  <dcterms:created xsi:type="dcterms:W3CDTF">2013-11-06T02:05:54Z</dcterms:created>
  <dcterms:modified xsi:type="dcterms:W3CDTF">2013-11-17T01:08:56Z</dcterms:modified>
</cp:coreProperties>
</file>

<file path=docProps/thumbnail.jpeg>
</file>